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1" d="100"/>
          <a:sy n="31" d="100"/>
        </p:scale>
        <p:origin x="21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79F6460-40D8-4629-82D5-C90C12F54A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28" r="8513"/>
          <a:stretch/>
        </p:blipFill>
        <p:spPr>
          <a:xfrm>
            <a:off x="604224" y="1191221"/>
            <a:ext cx="8990113" cy="1298794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5972280" y="14179169"/>
            <a:ext cx="3744382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Safeguarding &amp; Student Voice</a:t>
            </a:r>
          </a:p>
          <a:p>
            <a:r>
              <a:rPr lang="en-GB" sz="1400" b="1" dirty="0"/>
              <a:t>Norman Conquest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7664" y="12704434"/>
            <a:ext cx="2362804" cy="738664"/>
          </a:xfrm>
          <a:prstGeom prst="rect">
            <a:avLst/>
          </a:prstGeom>
          <a:noFill/>
          <a:ln w="28575">
            <a:solidFill>
              <a:srgbClr val="105BA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Developing Skills &amp; Aspirations – BYP Vote</a:t>
            </a:r>
          </a:p>
          <a:p>
            <a:r>
              <a:rPr lang="en-GB" sz="1400" b="1" dirty="0"/>
              <a:t>Medieval Monarchs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96696" y="13990301"/>
            <a:ext cx="2378666" cy="523220"/>
          </a:xfrm>
          <a:prstGeom prst="rect">
            <a:avLst/>
          </a:prstGeom>
          <a:noFill/>
          <a:ln w="28575">
            <a:solidFill>
              <a:srgbClr val="105BA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Diversity </a:t>
            </a:r>
          </a:p>
          <a:p>
            <a:r>
              <a:rPr lang="en-GB" sz="1400" b="1" dirty="0"/>
              <a:t>Populations and Settlements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72797" y="12273364"/>
            <a:ext cx="1911485" cy="738664"/>
          </a:xfrm>
          <a:prstGeom prst="rect">
            <a:avLst/>
          </a:prstGeom>
          <a:noFill/>
          <a:ln w="28575">
            <a:solidFill>
              <a:srgbClr val="105BA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Health &amp; Puberty </a:t>
            </a:r>
          </a:p>
          <a:p>
            <a:r>
              <a:rPr lang="en-GB" sz="1400" b="1" dirty="0"/>
              <a:t>Settlements and Spheres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30407" y="13630792"/>
            <a:ext cx="1183337" cy="1384995"/>
          </a:xfrm>
          <a:prstGeom prst="rect">
            <a:avLst/>
          </a:prstGeom>
          <a:noFill/>
          <a:ln w="28575">
            <a:solidFill>
              <a:srgbClr val="105BA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Building Relationships</a:t>
            </a:r>
          </a:p>
          <a:p>
            <a:r>
              <a:rPr lang="en-GB" sz="1400" b="1" dirty="0"/>
              <a:t>Introduction to the three main religions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64133" y="11750144"/>
            <a:ext cx="1442593" cy="738664"/>
          </a:xfrm>
          <a:prstGeom prst="rect">
            <a:avLst/>
          </a:prstGeom>
          <a:noFill/>
          <a:ln w="38100">
            <a:solidFill>
              <a:srgbClr val="105BA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Financial decision making</a:t>
            </a:r>
          </a:p>
          <a:p>
            <a:r>
              <a:rPr lang="en-GB" sz="1400" b="1" dirty="0"/>
              <a:t>Life after death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69254" y="11247010"/>
            <a:ext cx="2773784" cy="95410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Health &amp; Wellbeing </a:t>
            </a:r>
          </a:p>
          <a:p>
            <a:r>
              <a:rPr lang="en-GB" sz="1400" dirty="0"/>
              <a:t>Living in the wider world</a:t>
            </a:r>
          </a:p>
          <a:p>
            <a:r>
              <a:rPr lang="en-GB" sz="1400" b="1" dirty="0"/>
              <a:t>Can we ever know enough about natural hazards to live safely?</a:t>
            </a:r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 flipV="1">
            <a:off x="8321040" y="13999465"/>
            <a:ext cx="0" cy="1589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629656" y="13630792"/>
            <a:ext cx="12192" cy="3388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371344" y="13291908"/>
            <a:ext cx="12192" cy="3388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cxnSpLocks/>
          </p:cNvCxnSpPr>
          <p:nvPr/>
        </p:nvCxnSpPr>
        <p:spPr>
          <a:xfrm flipH="1">
            <a:off x="1764147" y="12560435"/>
            <a:ext cx="969909" cy="270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242531" y="12830573"/>
            <a:ext cx="112806" cy="6680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941354" y="13278874"/>
            <a:ext cx="1" cy="4265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381406" y="9534790"/>
            <a:ext cx="1194389" cy="7386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Employability Skills</a:t>
            </a:r>
          </a:p>
          <a:p>
            <a:r>
              <a:rPr lang="en-GB" sz="1400" b="1" dirty="0"/>
              <a:t>God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76579" y="9809904"/>
            <a:ext cx="1831657" cy="7386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Peer influence &amp; Gangs</a:t>
            </a:r>
          </a:p>
          <a:p>
            <a:r>
              <a:rPr lang="en-GB" sz="1400" b="1" dirty="0"/>
              <a:t>Britain &amp; Slave Trade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41450" y="7213953"/>
            <a:ext cx="1652141" cy="5232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The Middle East</a:t>
            </a:r>
          </a:p>
          <a:p>
            <a:r>
              <a:rPr lang="en-GB" sz="1400" dirty="0"/>
              <a:t>Financial Wellbeing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627307" y="10544979"/>
            <a:ext cx="38560" cy="12707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4922982" y="11065164"/>
            <a:ext cx="16525" cy="18184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7368339" y="10991273"/>
            <a:ext cx="116045" cy="27276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912771" y="10219774"/>
            <a:ext cx="37264" cy="34246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5740121" y="10421124"/>
            <a:ext cx="288385" cy="2146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193094" y="11247951"/>
            <a:ext cx="1323620" cy="7386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British Values</a:t>
            </a:r>
          </a:p>
          <a:p>
            <a:r>
              <a:rPr lang="en-GB" sz="1400" b="1" dirty="0"/>
              <a:t>Religion, Peace and Conflict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41180" y="9980636"/>
            <a:ext cx="1673082" cy="52322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Drugs &amp; Alcohol</a:t>
            </a:r>
          </a:p>
          <a:p>
            <a:r>
              <a:rPr lang="en-GB" sz="1400" b="1" dirty="0"/>
              <a:t>17c England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691063" y="10495810"/>
            <a:ext cx="42993" cy="24915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905879" y="7218273"/>
            <a:ext cx="1570919" cy="95410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World War One</a:t>
            </a:r>
          </a:p>
          <a:p>
            <a:r>
              <a:rPr lang="en-GB" sz="1400" dirty="0"/>
              <a:t>Peer Influence, Substance use, gangs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275954" y="8915480"/>
            <a:ext cx="2144956" cy="5232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World War Two</a:t>
            </a:r>
          </a:p>
          <a:p>
            <a:r>
              <a:rPr lang="en-GB" sz="1400" dirty="0"/>
              <a:t>Health and Wellbeing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377441" y="9176748"/>
            <a:ext cx="1374504" cy="73866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Employability Skills</a:t>
            </a:r>
          </a:p>
          <a:p>
            <a:r>
              <a:rPr lang="en-GB" sz="1400" b="1" dirty="0" err="1"/>
              <a:t>Religion+Ethics</a:t>
            </a:r>
            <a:endParaRPr lang="en-GB" sz="1400" b="1" dirty="0"/>
          </a:p>
        </p:txBody>
      </p:sp>
      <p:cxnSp>
        <p:nvCxnSpPr>
          <p:cNvPr id="69" name="Straight Arrow Connector 68"/>
          <p:cNvCxnSpPr/>
          <p:nvPr/>
        </p:nvCxnSpPr>
        <p:spPr>
          <a:xfrm flipH="1">
            <a:off x="7426361" y="8182237"/>
            <a:ext cx="20758" cy="27726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 flipV="1">
            <a:off x="6011034" y="8921148"/>
            <a:ext cx="286459" cy="27194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cxnSpLocks/>
          </p:cNvCxnSpPr>
          <p:nvPr/>
        </p:nvCxnSpPr>
        <p:spPr>
          <a:xfrm flipH="1">
            <a:off x="3311997" y="7921865"/>
            <a:ext cx="266000" cy="61131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3050760" y="8965030"/>
            <a:ext cx="0" cy="22012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807620" y="5690303"/>
            <a:ext cx="1222463" cy="73866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Safeguarding &amp; Student Voice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2605302" y="6169427"/>
            <a:ext cx="60902" cy="490208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875362" y="9566204"/>
            <a:ext cx="1364247" cy="95410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Relationships &amp; Healthy Lifestyle</a:t>
            </a:r>
          </a:p>
          <a:p>
            <a:r>
              <a:rPr lang="en-GB" sz="1400" b="1" dirty="0"/>
              <a:t>Climate Change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904919" y="8957374"/>
            <a:ext cx="1923753" cy="73866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Respectful relationships</a:t>
            </a:r>
          </a:p>
          <a:p>
            <a:r>
              <a:rPr lang="en-GB" sz="1400" b="1" dirty="0"/>
              <a:t>Urban issues &amp; Challenges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061610" y="7355893"/>
            <a:ext cx="2067794" cy="5232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Health &amp; Wellbeing </a:t>
            </a:r>
          </a:p>
          <a:p>
            <a:r>
              <a:rPr lang="en-GB" sz="1400" b="1" dirty="0"/>
              <a:t>Religion in the media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flipH="1" flipV="1">
            <a:off x="3720979" y="8960823"/>
            <a:ext cx="171113" cy="13952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7685249" y="3016013"/>
            <a:ext cx="1385853" cy="73866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 UK's role in key international organisations</a:t>
            </a:r>
            <a:endParaRPr lang="en-GB" sz="1400" dirty="0"/>
          </a:p>
        </p:txBody>
      </p:sp>
      <p:cxnSp>
        <p:nvCxnSpPr>
          <p:cNvPr id="63" name="Straight Arrow Connector 62"/>
          <p:cNvCxnSpPr/>
          <p:nvPr/>
        </p:nvCxnSpPr>
        <p:spPr>
          <a:xfrm flipH="1">
            <a:off x="7900531" y="3786341"/>
            <a:ext cx="99007" cy="395736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734692" y="2294104"/>
            <a:ext cx="2551022" cy="5232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How has the law developed over time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511359" y="3074315"/>
            <a:ext cx="1238857" cy="738664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Mental health and ill health, stigma</a:t>
            </a:r>
            <a:endParaRPr lang="en-GB" sz="1400" dirty="0"/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5784282" y="3799219"/>
            <a:ext cx="91080" cy="329077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4621495" y="3618674"/>
            <a:ext cx="477786" cy="56980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249031" y="261295"/>
            <a:ext cx="3313697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PSHE , Careers &amp; Humanities Road Map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211205" y="601392"/>
            <a:ext cx="1369581" cy="30777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Social Action</a:t>
            </a:r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4193372" y="915394"/>
            <a:ext cx="65576" cy="942116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103036" y="4914280"/>
            <a:ext cx="1208017" cy="52322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British Youth Parliament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191879" y="5643675"/>
            <a:ext cx="1282634" cy="73866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Aim Award Drug Awareness L1 </a:t>
            </a:r>
            <a:endParaRPr lang="en-GB" sz="1400" dirty="0"/>
          </a:p>
        </p:txBody>
      </p:sp>
      <p:sp>
        <p:nvSpPr>
          <p:cNvPr id="87" name="TextBox 86"/>
          <p:cNvSpPr txBox="1"/>
          <p:nvPr/>
        </p:nvSpPr>
        <p:spPr>
          <a:xfrm>
            <a:off x="110838" y="3676989"/>
            <a:ext cx="1059151" cy="738664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Virtual Work Experiences</a:t>
            </a:r>
            <a:endParaRPr lang="en-GB" sz="1400" dirty="0"/>
          </a:p>
        </p:txBody>
      </p:sp>
      <p:cxnSp>
        <p:nvCxnSpPr>
          <p:cNvPr id="88" name="Straight Arrow Connector 87"/>
          <p:cNvCxnSpPr>
            <a:cxnSpLocks/>
          </p:cNvCxnSpPr>
          <p:nvPr/>
        </p:nvCxnSpPr>
        <p:spPr>
          <a:xfrm>
            <a:off x="1232686" y="4107576"/>
            <a:ext cx="386973" cy="190216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188833" y="4775936"/>
            <a:ext cx="1549919" cy="1169551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Careers &amp; employers, looking and experiencing the world of work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732058" y="4700242"/>
            <a:ext cx="1445355" cy="52322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British Values in society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389529" y="4716577"/>
            <a:ext cx="951608" cy="52322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Identity in the UK</a:t>
            </a:r>
          </a:p>
        </p:txBody>
      </p:sp>
      <p:cxnSp>
        <p:nvCxnSpPr>
          <p:cNvPr id="92" name="Straight Arrow Connector 91"/>
          <p:cNvCxnSpPr/>
          <p:nvPr/>
        </p:nvCxnSpPr>
        <p:spPr>
          <a:xfrm flipH="1">
            <a:off x="8886868" y="4830423"/>
            <a:ext cx="488856" cy="65888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704136" y="5533320"/>
            <a:ext cx="12325" cy="866853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H="1">
            <a:off x="8841306" y="5740341"/>
            <a:ext cx="424466" cy="35944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601984" y="998373"/>
            <a:ext cx="1501052" cy="5232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Communication in relationships</a:t>
            </a:r>
            <a:endParaRPr lang="en-GB" sz="1400" dirty="0"/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405493" y="1464789"/>
            <a:ext cx="3542" cy="504659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H="1">
            <a:off x="7127043" y="5812283"/>
            <a:ext cx="66051" cy="47212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3035829" y="5625834"/>
            <a:ext cx="860167" cy="765288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2472111" y="4865565"/>
            <a:ext cx="1400686" cy="73866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Aim Award Environmental Sustainability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3123" y="2457770"/>
            <a:ext cx="513834" cy="1900219"/>
          </a:xfrm>
          <a:prstGeom prst="rect">
            <a:avLst/>
          </a:prstGeom>
        </p:spPr>
      </p:pic>
      <p:sp>
        <p:nvSpPr>
          <p:cNvPr id="100" name="TextBox 99"/>
          <p:cNvSpPr txBox="1"/>
          <p:nvPr/>
        </p:nvSpPr>
        <p:spPr>
          <a:xfrm>
            <a:off x="9113578" y="3020937"/>
            <a:ext cx="1385853" cy="52322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Healthy relationships</a:t>
            </a:r>
            <a:endParaRPr lang="en-GB" sz="1400" dirty="0"/>
          </a:p>
        </p:txBody>
      </p:sp>
      <p:sp>
        <p:nvSpPr>
          <p:cNvPr id="101" name="TextBox 100"/>
          <p:cNvSpPr txBox="1"/>
          <p:nvPr/>
        </p:nvSpPr>
        <p:spPr>
          <a:xfrm>
            <a:off x="9191880" y="3831548"/>
            <a:ext cx="1191366" cy="52322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media and the free press</a:t>
            </a:r>
          </a:p>
        </p:txBody>
      </p:sp>
      <p:cxnSp>
        <p:nvCxnSpPr>
          <p:cNvPr id="102" name="Straight Arrow Connector 101"/>
          <p:cNvCxnSpPr/>
          <p:nvPr/>
        </p:nvCxnSpPr>
        <p:spPr>
          <a:xfrm flipH="1">
            <a:off x="8646488" y="3501556"/>
            <a:ext cx="600995" cy="100588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H="1">
            <a:off x="8621044" y="3792024"/>
            <a:ext cx="626439" cy="931135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7652627" y="1897465"/>
            <a:ext cx="1549919" cy="73866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Individual voices in society…make it heard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3290" y="5299370"/>
            <a:ext cx="695004" cy="1097375"/>
          </a:xfrm>
          <a:prstGeom prst="rect">
            <a:avLst/>
          </a:prstGeom>
        </p:spPr>
      </p:pic>
      <p:sp>
        <p:nvSpPr>
          <p:cNvPr id="105" name="TextBox 104"/>
          <p:cNvSpPr txBox="1"/>
          <p:nvPr/>
        </p:nvSpPr>
        <p:spPr>
          <a:xfrm>
            <a:off x="3083521" y="2787669"/>
            <a:ext cx="1836317" cy="64633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BYP Vote</a:t>
            </a:r>
            <a:endParaRPr lang="en-GB" sz="1200" dirty="0"/>
          </a:p>
          <a:p>
            <a:r>
              <a:rPr lang="en-GB" sz="1200" b="1" dirty="0"/>
              <a:t>Post 16 choices- Career planning Aim Award L1</a:t>
            </a:r>
            <a:endParaRPr lang="en-GB" sz="1200" dirty="0"/>
          </a:p>
        </p:txBody>
      </p:sp>
      <p:sp>
        <p:nvSpPr>
          <p:cNvPr id="106" name="TextBox 105"/>
          <p:cNvSpPr txBox="1"/>
          <p:nvPr/>
        </p:nvSpPr>
        <p:spPr>
          <a:xfrm>
            <a:off x="1642350" y="3584356"/>
            <a:ext cx="2551022" cy="5232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 human rights and how do we protect them?</a:t>
            </a:r>
            <a:endParaRPr lang="en-GB" sz="1400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6439" y="2874046"/>
            <a:ext cx="692855" cy="1570471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295" y="3984209"/>
            <a:ext cx="342529" cy="62716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3073" y="1728581"/>
            <a:ext cx="661060" cy="585267"/>
          </a:xfrm>
          <a:prstGeom prst="rect">
            <a:avLst/>
          </a:prstGeom>
        </p:spPr>
      </p:pic>
      <p:sp>
        <p:nvSpPr>
          <p:cNvPr id="107" name="TextBox 106"/>
          <p:cNvSpPr txBox="1"/>
          <p:nvPr/>
        </p:nvSpPr>
        <p:spPr>
          <a:xfrm>
            <a:off x="495799" y="1424459"/>
            <a:ext cx="2195264" cy="5232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Bringing about change in the legal system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4833020" y="838827"/>
            <a:ext cx="1369581" cy="5232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Transition- next steps</a:t>
            </a:r>
          </a:p>
        </p:txBody>
      </p:sp>
      <p:cxnSp>
        <p:nvCxnSpPr>
          <p:cNvPr id="110" name="Straight Arrow Connector 109"/>
          <p:cNvCxnSpPr/>
          <p:nvPr/>
        </p:nvCxnSpPr>
        <p:spPr>
          <a:xfrm>
            <a:off x="5138619" y="1102695"/>
            <a:ext cx="3542" cy="504659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4C92EE4C-5706-42AA-8E62-185FDCCB0653}"/>
              </a:ext>
            </a:extLst>
          </p:cNvPr>
          <p:cNvCxnSpPr>
            <a:cxnSpLocks/>
          </p:cNvCxnSpPr>
          <p:nvPr/>
        </p:nvCxnSpPr>
        <p:spPr>
          <a:xfrm flipH="1">
            <a:off x="5604838" y="7828096"/>
            <a:ext cx="103398" cy="61131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9841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789</TotalTime>
  <Words>239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Chesworth, Katy S</cp:lastModifiedBy>
  <cp:revision>57</cp:revision>
  <cp:lastPrinted>2022-02-10T16:06:20Z</cp:lastPrinted>
  <dcterms:created xsi:type="dcterms:W3CDTF">2020-04-29T13:07:49Z</dcterms:created>
  <dcterms:modified xsi:type="dcterms:W3CDTF">2022-05-18T13:52:52Z</dcterms:modified>
</cp:coreProperties>
</file>