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70" r:id="rId14"/>
    <p:sldId id="272" r:id="rId15"/>
    <p:sldId id="268" r:id="rId16"/>
    <p:sldId id="271" r:id="rId17"/>
    <p:sldId id="269"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83CD1-2382-4424-9BD9-F240F4D461D6}" type="datetimeFigureOut">
              <a:rPr lang="en-GB" smtClean="0"/>
              <a:t>20/03/2020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A9D9DE-7A71-4721-B1AC-3CC1B46E8714}" type="slidenum">
              <a:rPr lang="en-GB" smtClean="0"/>
              <a:t>‹#›</a:t>
            </a:fld>
            <a:endParaRPr lang="en-GB"/>
          </a:p>
        </p:txBody>
      </p:sp>
    </p:spTree>
    <p:extLst>
      <p:ext uri="{BB962C8B-B14F-4D97-AF65-F5344CB8AC3E}">
        <p14:creationId xmlns:p14="http://schemas.microsoft.com/office/powerpoint/2010/main" val="11798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Walking Machine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1817 Baron von </a:t>
            </a:r>
            <a:r>
              <a:rPr lang="en-GB" sz="1200" kern="1200" dirty="0" err="1" smtClean="0">
                <a:solidFill>
                  <a:schemeClr val="tx1"/>
                </a:solidFill>
                <a:effectLst/>
                <a:latin typeface="+mn-lt"/>
                <a:ea typeface="+mn-ea"/>
                <a:cs typeface="+mn-cs"/>
              </a:rPr>
              <a:t>Drais</a:t>
            </a:r>
            <a:r>
              <a:rPr lang="en-GB" sz="1200" kern="1200" dirty="0" smtClean="0">
                <a:solidFill>
                  <a:schemeClr val="tx1"/>
                </a:solidFill>
                <a:effectLst/>
                <a:latin typeface="+mn-lt"/>
                <a:ea typeface="+mn-ea"/>
                <a:cs typeface="+mn-cs"/>
              </a:rPr>
              <a:t> invented a walking machine that would help him get around royal gardens faster: two same-size in-line wheels, the front one steerable, mounted in a frame which you straddled. The device was propelled by pushing your feet against the ground, thus rolling yourself and the device forward in a sort of gliding walk. The machine became known as the </a:t>
            </a:r>
            <a:r>
              <a:rPr lang="en-GB" sz="1200" kern="1200" dirty="0" err="1" smtClean="0">
                <a:solidFill>
                  <a:schemeClr val="tx1"/>
                </a:solidFill>
                <a:effectLst/>
                <a:latin typeface="+mn-lt"/>
                <a:ea typeface="+mn-ea"/>
                <a:cs typeface="+mn-cs"/>
              </a:rPr>
              <a:t>Draisienne</a:t>
            </a:r>
            <a:r>
              <a:rPr lang="en-GB" sz="1200" kern="1200" dirty="0" smtClean="0">
                <a:solidFill>
                  <a:schemeClr val="tx1"/>
                </a:solidFill>
                <a:effectLst/>
                <a:latin typeface="+mn-lt"/>
                <a:ea typeface="+mn-ea"/>
                <a:cs typeface="+mn-cs"/>
              </a:rPr>
              <a:t> or hobby horse. It was made entirely of wood. This enjoyed a short lived popularity as a fad, not being practical for transportation in any other place than a well maintained pathway such as in a park or garden.</a:t>
            </a:r>
          </a:p>
          <a:p>
            <a:r>
              <a:rPr lang="en-GB" sz="1200" b="0" i="0" kern="1200" dirty="0" smtClean="0">
                <a:solidFill>
                  <a:schemeClr val="tx1"/>
                </a:solidFill>
                <a:effectLst/>
                <a:latin typeface="+mn-lt"/>
                <a:ea typeface="+mn-ea"/>
                <a:cs typeface="+mn-cs"/>
              </a:rPr>
              <a:t>Hated by his fellow aristocrats for his democratic leanings, he was ruined by various intrigues. </a:t>
            </a:r>
            <a:r>
              <a:rPr lang="en-GB" sz="1200" b="0" i="0" kern="1200" dirty="0" err="1" smtClean="0">
                <a:solidFill>
                  <a:schemeClr val="tx1"/>
                </a:solidFill>
                <a:effectLst/>
                <a:latin typeface="+mn-lt"/>
                <a:ea typeface="+mn-ea"/>
                <a:cs typeface="+mn-cs"/>
              </a:rPr>
              <a:t>Drais</a:t>
            </a:r>
            <a:r>
              <a:rPr lang="en-GB" sz="1200" b="0" i="0" kern="1200" dirty="0" smtClean="0">
                <a:solidFill>
                  <a:schemeClr val="tx1"/>
                </a:solidFill>
                <a:effectLst/>
                <a:latin typeface="+mn-lt"/>
                <a:ea typeface="+mn-ea"/>
                <a:cs typeface="+mn-cs"/>
              </a:rPr>
              <a:t> went to Brazil for a few years before returning to his native Germany. In 1838 he survived an assassination attempt. Because of his support for the revolution, the authorities that had crushed the revolt tried to declare him mentally incompetent. He died impoverished in 1851.</a:t>
            </a:r>
          </a:p>
          <a:p>
            <a:r>
              <a:rPr lang="en-GB" sz="1200" b="0" i="0" kern="1200" dirty="0" smtClean="0">
                <a:solidFill>
                  <a:schemeClr val="tx1"/>
                </a:solidFill>
                <a:effectLst/>
                <a:latin typeface="+mn-lt"/>
                <a:ea typeface="+mn-ea"/>
                <a:cs typeface="+mn-cs"/>
              </a:rPr>
              <a:t>The baron's numerous inventions include a typewriter with 25 keys, the meat grinder, a contraption to record piano music on punched paper, the stenotype machine and a pedal-powered </a:t>
            </a:r>
            <a:r>
              <a:rPr lang="en-GB" sz="1200" b="0" i="0" kern="1200" dirty="0" err="1" smtClean="0">
                <a:solidFill>
                  <a:schemeClr val="tx1"/>
                </a:solidFill>
                <a:effectLst/>
                <a:latin typeface="+mn-lt"/>
                <a:ea typeface="+mn-ea"/>
                <a:cs typeface="+mn-cs"/>
              </a:rPr>
              <a:t>quadricycle</a:t>
            </a:r>
            <a:r>
              <a:rPr lang="en-GB" sz="1200" b="0" i="0" kern="1200" dirty="0" smtClean="0">
                <a:solidFill>
                  <a:schemeClr val="tx1"/>
                </a:solidFill>
                <a:effectLst/>
                <a:latin typeface="+mn-lt"/>
                <a:ea typeface="+mn-ea"/>
                <a:cs typeface="+mn-cs"/>
              </a:rPr>
              <a:t>. While modern versions of </a:t>
            </a:r>
            <a:r>
              <a:rPr lang="en-GB" sz="1200" b="0" i="0" kern="1200" dirty="0" err="1" smtClean="0">
                <a:solidFill>
                  <a:schemeClr val="tx1"/>
                </a:solidFill>
                <a:effectLst/>
                <a:latin typeface="+mn-lt"/>
                <a:ea typeface="+mn-ea"/>
                <a:cs typeface="+mn-cs"/>
              </a:rPr>
              <a:t>Drais</a:t>
            </a:r>
            <a:r>
              <a:rPr lang="en-GB" sz="1200" b="0" i="0" kern="1200" dirty="0" smtClean="0">
                <a:solidFill>
                  <a:schemeClr val="tx1"/>
                </a:solidFill>
                <a:effectLst/>
                <a:latin typeface="+mn-lt"/>
                <a:ea typeface="+mn-ea"/>
                <a:cs typeface="+mn-cs"/>
              </a:rPr>
              <a:t>' meat grinder are still in use in countless butcher shops and households today, the invention that made him famous in 1817 is the </a:t>
            </a:r>
            <a:r>
              <a:rPr lang="en-GB" sz="1200" b="0" i="1" kern="1200" dirty="0" err="1" smtClean="0">
                <a:solidFill>
                  <a:schemeClr val="tx1"/>
                </a:solidFill>
                <a:effectLst/>
                <a:latin typeface="+mn-lt"/>
                <a:ea typeface="+mn-ea"/>
                <a:cs typeface="+mn-cs"/>
              </a:rPr>
              <a:t>Laufmaschine</a:t>
            </a:r>
            <a:r>
              <a:rPr lang="en-GB" sz="1200" b="0" i="0" kern="1200" dirty="0" smtClean="0">
                <a:solidFill>
                  <a:schemeClr val="tx1"/>
                </a:solidFill>
                <a:effectLst/>
                <a:latin typeface="+mn-lt"/>
                <a:ea typeface="+mn-ea"/>
                <a:cs typeface="+mn-cs"/>
              </a:rPr>
              <a:t> (running machine) - the ancestor of the bicycle.</a:t>
            </a:r>
          </a:p>
          <a:p>
            <a:r>
              <a:rPr lang="en-GB" sz="1200" b="0" i="0" kern="1200" dirty="0" smtClean="0">
                <a:solidFill>
                  <a:schemeClr val="tx1"/>
                </a:solidFill>
                <a:effectLst/>
                <a:latin typeface="+mn-lt"/>
                <a:ea typeface="+mn-ea"/>
                <a:cs typeface="+mn-cs"/>
              </a:rPr>
              <a:t>An instant - though short-lived - international success, the running machine became known under various names: </a:t>
            </a:r>
            <a:r>
              <a:rPr lang="en-GB" sz="1200" b="0" i="1" kern="1200" dirty="0" err="1" smtClean="0">
                <a:solidFill>
                  <a:schemeClr val="tx1"/>
                </a:solidFill>
                <a:effectLst/>
                <a:latin typeface="+mn-lt"/>
                <a:ea typeface="+mn-ea"/>
                <a:cs typeface="+mn-cs"/>
              </a:rPr>
              <a:t>Draisine</a:t>
            </a:r>
            <a:r>
              <a:rPr lang="en-GB" sz="1200" b="0" i="0" kern="1200" dirty="0" smtClean="0">
                <a:solidFill>
                  <a:schemeClr val="tx1"/>
                </a:solidFill>
                <a:effectLst/>
                <a:latin typeface="+mn-lt"/>
                <a:ea typeface="+mn-ea"/>
                <a:cs typeface="+mn-cs"/>
              </a:rPr>
              <a:t> in Germany, </a:t>
            </a:r>
            <a:r>
              <a:rPr lang="en-GB" sz="1200" b="0" i="1" kern="1200" dirty="0" smtClean="0">
                <a:solidFill>
                  <a:schemeClr val="tx1"/>
                </a:solidFill>
                <a:effectLst/>
                <a:latin typeface="+mn-lt"/>
                <a:ea typeface="+mn-ea"/>
                <a:cs typeface="+mn-cs"/>
              </a:rPr>
              <a:t>velocipede</a:t>
            </a:r>
            <a:r>
              <a:rPr lang="en-GB" sz="1200" b="0" i="0" kern="1200" dirty="0" smtClean="0">
                <a:solidFill>
                  <a:schemeClr val="tx1"/>
                </a:solidFill>
                <a:effectLst/>
                <a:latin typeface="+mn-lt"/>
                <a:ea typeface="+mn-ea"/>
                <a:cs typeface="+mn-cs"/>
              </a:rPr>
              <a:t> (fast feet) or </a:t>
            </a:r>
            <a:r>
              <a:rPr lang="en-GB" sz="1200" b="0" i="1" kern="1200" dirty="0" err="1" smtClean="0">
                <a:solidFill>
                  <a:schemeClr val="tx1"/>
                </a:solidFill>
                <a:effectLst/>
                <a:latin typeface="+mn-lt"/>
                <a:ea typeface="+mn-ea"/>
                <a:cs typeface="+mn-cs"/>
              </a:rPr>
              <a:t>Draisienne</a:t>
            </a:r>
            <a:r>
              <a:rPr lang="en-GB" sz="1200" b="0" i="0" kern="1200" dirty="0" smtClean="0">
                <a:solidFill>
                  <a:schemeClr val="tx1"/>
                </a:solidFill>
                <a:effectLst/>
                <a:latin typeface="+mn-lt"/>
                <a:ea typeface="+mn-ea"/>
                <a:cs typeface="+mn-cs"/>
              </a:rPr>
              <a:t> in France, </a:t>
            </a:r>
            <a:r>
              <a:rPr lang="en-GB" sz="1200" b="0" i="1" kern="1200" dirty="0" smtClean="0">
                <a:solidFill>
                  <a:schemeClr val="tx1"/>
                </a:solidFill>
                <a:effectLst/>
                <a:latin typeface="+mn-lt"/>
                <a:ea typeface="+mn-ea"/>
                <a:cs typeface="+mn-cs"/>
              </a:rPr>
              <a:t>hobby horse</a:t>
            </a:r>
            <a:r>
              <a:rPr lang="en-GB" sz="1200" b="0" i="0" kern="1200" dirty="0" smtClean="0">
                <a:solidFill>
                  <a:schemeClr val="tx1"/>
                </a:solidFill>
                <a:effectLst/>
                <a:latin typeface="+mn-lt"/>
                <a:ea typeface="+mn-ea"/>
                <a:cs typeface="+mn-cs"/>
              </a:rPr>
              <a:t> or </a:t>
            </a:r>
            <a:r>
              <a:rPr lang="en-GB" sz="1200" b="0" i="1" kern="1200" dirty="0" smtClean="0">
                <a:solidFill>
                  <a:schemeClr val="tx1"/>
                </a:solidFill>
                <a:effectLst/>
                <a:latin typeface="+mn-lt"/>
                <a:ea typeface="+mn-ea"/>
                <a:cs typeface="+mn-cs"/>
              </a:rPr>
              <a:t>dandy horse</a:t>
            </a:r>
            <a:r>
              <a:rPr lang="en-GB" sz="1200" b="0" i="0" kern="1200" dirty="0" smtClean="0">
                <a:solidFill>
                  <a:schemeClr val="tx1"/>
                </a:solidFill>
                <a:effectLst/>
                <a:latin typeface="+mn-lt"/>
                <a:ea typeface="+mn-ea"/>
                <a:cs typeface="+mn-cs"/>
              </a:rPr>
              <a:t> in England - an allusion to the fact that the dandy horse's riders were mostly dapper young men with too much money on their hands. On the other side of the Atlantic, American critics viewed this latest proof of European eccentricity with scepticism: </a:t>
            </a:r>
            <a:r>
              <a:rPr lang="en-GB" sz="1200" b="0" i="1" kern="1200" dirty="0" smtClean="0">
                <a:solidFill>
                  <a:schemeClr val="tx1"/>
                </a:solidFill>
                <a:effectLst/>
                <a:latin typeface="+mn-lt"/>
                <a:ea typeface="+mn-ea"/>
                <a:cs typeface="+mn-cs"/>
              </a:rPr>
              <a:t>Every species of transatlantic nonsense, it would seem, is capable of exciting curiosity, no matter how ridiculous</a:t>
            </a:r>
            <a:r>
              <a:rPr lang="en-GB" sz="1200" b="0" i="0" kern="1200" dirty="0" smtClean="0">
                <a:solidFill>
                  <a:schemeClr val="tx1"/>
                </a:solidFill>
                <a:effectLst/>
                <a:latin typeface="+mn-lt"/>
                <a:ea typeface="+mn-ea"/>
                <a:cs typeface="+mn-cs"/>
              </a:rPr>
              <a:t>, proclaimed a pundit in the </a:t>
            </a:r>
            <a:r>
              <a:rPr lang="en-GB" sz="1200" b="0" i="1" kern="1200" dirty="0" smtClean="0">
                <a:solidFill>
                  <a:schemeClr val="tx1"/>
                </a:solidFill>
                <a:effectLst/>
                <a:latin typeface="+mn-lt"/>
                <a:ea typeface="+mn-ea"/>
                <a:cs typeface="+mn-cs"/>
              </a:rPr>
              <a:t>Baltimore Morning Chronicle</a:t>
            </a:r>
            <a:r>
              <a:rPr lang="en-GB" sz="1200" b="0" i="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77A9D9DE-7A71-4721-B1AC-3CC1B46E8714}" type="slidenum">
              <a:rPr lang="en-GB" smtClean="0"/>
              <a:t>3</a:t>
            </a:fld>
            <a:endParaRPr lang="en-GB"/>
          </a:p>
        </p:txBody>
      </p:sp>
    </p:spTree>
    <p:extLst>
      <p:ext uri="{BB962C8B-B14F-4D97-AF65-F5344CB8AC3E}">
        <p14:creationId xmlns:p14="http://schemas.microsoft.com/office/powerpoint/2010/main" val="199838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Velocipede or Boneshaker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next appearance of a two-wheeled riding machine was in 1865, when pedals were applied directly to the front wheel. This machine was known as the velocipede ("fast foot"), but was popularly known as the bone shaker, since it was also made entirely of wood, then later with metal tires, and the combination of these with the cobblestone roads of the day made for an extremely uncomfortable ride. They also became a fad, and indoor riding academies, similar to roller rinks, could be found in large cities.</a:t>
            </a:r>
            <a:endParaRPr lang="en-GB" dirty="0"/>
          </a:p>
        </p:txBody>
      </p:sp>
      <p:sp>
        <p:nvSpPr>
          <p:cNvPr id="4" name="Slide Number Placeholder 3"/>
          <p:cNvSpPr>
            <a:spLocks noGrp="1"/>
          </p:cNvSpPr>
          <p:nvPr>
            <p:ph type="sldNum" sz="quarter" idx="10"/>
          </p:nvPr>
        </p:nvSpPr>
        <p:spPr/>
        <p:txBody>
          <a:bodyPr/>
          <a:lstStyle/>
          <a:p>
            <a:fld id="{77A9D9DE-7A71-4721-B1AC-3CC1B46E8714}" type="slidenum">
              <a:rPr lang="en-GB" smtClean="0"/>
              <a:t>5</a:t>
            </a:fld>
            <a:endParaRPr lang="en-GB"/>
          </a:p>
        </p:txBody>
      </p:sp>
    </p:spTree>
    <p:extLst>
      <p:ext uri="{BB962C8B-B14F-4D97-AF65-F5344CB8AC3E}">
        <p14:creationId xmlns:p14="http://schemas.microsoft.com/office/powerpoint/2010/main" val="3423588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1870 the first all metal machine appeared. (Previous to this metallurgy was not advanced enough to provide metal which was strong enough to make small, light parts out of.) The pedals were still </a:t>
            </a:r>
            <a:r>
              <a:rPr lang="en-GB" sz="1200" kern="1200" dirty="0" err="1" smtClean="0">
                <a:solidFill>
                  <a:schemeClr val="tx1"/>
                </a:solidFill>
                <a:effectLst/>
                <a:latin typeface="+mn-lt"/>
                <a:ea typeface="+mn-ea"/>
                <a:cs typeface="+mn-cs"/>
              </a:rPr>
              <a:t>atttached</a:t>
            </a:r>
            <a:r>
              <a:rPr lang="en-GB" sz="1200" kern="1200" dirty="0" smtClean="0">
                <a:solidFill>
                  <a:schemeClr val="tx1"/>
                </a:solidFill>
                <a:effectLst/>
                <a:latin typeface="+mn-lt"/>
                <a:ea typeface="+mn-ea"/>
                <a:cs typeface="+mn-cs"/>
              </a:rPr>
              <a:t> directly to the front wheel with no freewheeling mechanism. Solid rubber tires and the long spokes of the large front wheel provided a much smoother ride than its predecessor. The front wheels became larger and larger as makers realized that the larger the wheel, the farther you could travel with one rotation of the pedals. You would purchase a wheel as large as your leg length would allow. This machine was the first one to be called a bicycle ("two wheel"). These bicycles enjoyed a great popularity among young men of means (they cost an average worker six month's pay), with the hey-day being the decade of the 1880s.</a:t>
            </a:r>
            <a:endParaRPr lang="en-GB" dirty="0"/>
          </a:p>
        </p:txBody>
      </p:sp>
      <p:sp>
        <p:nvSpPr>
          <p:cNvPr id="4" name="Slide Number Placeholder 3"/>
          <p:cNvSpPr>
            <a:spLocks noGrp="1"/>
          </p:cNvSpPr>
          <p:nvPr>
            <p:ph type="sldNum" sz="quarter" idx="10"/>
          </p:nvPr>
        </p:nvSpPr>
        <p:spPr/>
        <p:txBody>
          <a:bodyPr/>
          <a:lstStyle/>
          <a:p>
            <a:fld id="{77A9D9DE-7A71-4721-B1AC-3CC1B46E8714}" type="slidenum">
              <a:rPr lang="en-GB" smtClean="0"/>
              <a:t>7</a:t>
            </a:fld>
            <a:endParaRPr lang="en-GB"/>
          </a:p>
        </p:txBody>
      </p:sp>
    </p:spTree>
    <p:extLst>
      <p:ext uri="{BB962C8B-B14F-4D97-AF65-F5344CB8AC3E}">
        <p14:creationId xmlns:p14="http://schemas.microsoft.com/office/powerpoint/2010/main" val="229306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the 1870s, most bike clubs in Britain and the US were rather snobbish affairs - apart from a bike, aspiring novices also needed a uniform and recommendation by a current member. Tradesmen and workers were mostly excluded. Race was also an issue. Initially open to everyone, the </a:t>
            </a:r>
            <a:r>
              <a:rPr lang="en-GB" sz="1200" b="0" i="1" kern="1200" dirty="0" smtClean="0">
                <a:solidFill>
                  <a:schemeClr val="tx1"/>
                </a:solidFill>
                <a:effectLst/>
                <a:latin typeface="+mn-lt"/>
                <a:ea typeface="+mn-ea"/>
                <a:cs typeface="+mn-cs"/>
              </a:rPr>
              <a:t>League of American Wheelmen</a:t>
            </a:r>
            <a:r>
              <a:rPr lang="en-GB" sz="1200" b="0" i="0" kern="1200" dirty="0" smtClean="0">
                <a:solidFill>
                  <a:schemeClr val="tx1"/>
                </a:solidFill>
                <a:effectLst/>
                <a:latin typeface="+mn-lt"/>
                <a:ea typeface="+mn-ea"/>
                <a:cs typeface="+mn-cs"/>
              </a:rPr>
              <a:t> officially barred blacks in 1894.</a:t>
            </a:r>
            <a:endParaRPr lang="en-GB" dirty="0"/>
          </a:p>
        </p:txBody>
      </p:sp>
      <p:sp>
        <p:nvSpPr>
          <p:cNvPr id="4" name="Slide Number Placeholder 3"/>
          <p:cNvSpPr>
            <a:spLocks noGrp="1"/>
          </p:cNvSpPr>
          <p:nvPr>
            <p:ph type="sldNum" sz="quarter" idx="10"/>
          </p:nvPr>
        </p:nvSpPr>
        <p:spPr/>
        <p:txBody>
          <a:bodyPr/>
          <a:lstStyle/>
          <a:p>
            <a:fld id="{77A9D9DE-7A71-4721-B1AC-3CC1B46E8714}" type="slidenum">
              <a:rPr lang="en-GB" smtClean="0"/>
              <a:t>8</a:t>
            </a:fld>
            <a:endParaRPr lang="en-GB"/>
          </a:p>
        </p:txBody>
      </p:sp>
    </p:spTree>
    <p:extLst>
      <p:ext uri="{BB962C8B-B14F-4D97-AF65-F5344CB8AC3E}">
        <p14:creationId xmlns:p14="http://schemas.microsoft.com/office/powerpoint/2010/main" val="4087143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The Rover: 1885 - The modern bicycle born in England</a:t>
            </a:r>
          </a:p>
          <a:p>
            <a:r>
              <a:rPr lang="en-GB" sz="1200" b="0" i="0" kern="1200" dirty="0" smtClean="0">
                <a:solidFill>
                  <a:schemeClr val="tx1"/>
                </a:solidFill>
                <a:effectLst/>
                <a:latin typeface="+mn-lt"/>
                <a:ea typeface="+mn-ea"/>
                <a:cs typeface="+mn-cs"/>
              </a:rPr>
              <a:t>The penny farthing was a clear case of a new technology going in the wrong direction - dangerous, impractical, and - in the days of a very strict dress code - </a:t>
            </a:r>
            <a:r>
              <a:rPr lang="en-GB" sz="1200" b="0" i="0" kern="1200" dirty="0" err="1" smtClean="0">
                <a:solidFill>
                  <a:schemeClr val="tx1"/>
                </a:solidFill>
                <a:effectLst/>
                <a:latin typeface="+mn-lt"/>
                <a:ea typeface="+mn-ea"/>
                <a:cs typeface="+mn-cs"/>
              </a:rPr>
              <a:t>unridable</a:t>
            </a:r>
            <a:r>
              <a:rPr lang="en-GB" sz="1200" b="0" i="0" kern="1200" dirty="0" smtClean="0">
                <a:solidFill>
                  <a:schemeClr val="tx1"/>
                </a:solidFill>
                <a:effectLst/>
                <a:latin typeface="+mn-lt"/>
                <a:ea typeface="+mn-ea"/>
                <a:cs typeface="+mn-cs"/>
              </a:rPr>
              <a:t> for the female half of mankind. One might argue that the penny farthing fad delayed the breakthrough of more sensible designs by more than a decade. Ordinaries ruled the roads until around 1890 before they were finally replaced by the bike as we know it </a:t>
            </a:r>
            <a:r>
              <a:rPr lang="en-GB" sz="1200" b="0" i="0" kern="1200" dirty="0" err="1" smtClean="0">
                <a:solidFill>
                  <a:schemeClr val="tx1"/>
                </a:solidFill>
                <a:effectLst/>
                <a:latin typeface="+mn-lt"/>
                <a:ea typeface="+mn-ea"/>
                <a:cs typeface="+mn-cs"/>
              </a:rPr>
              <a:t>today.One</a:t>
            </a:r>
            <a:r>
              <a:rPr lang="en-GB" sz="1200" b="0" i="0" kern="1200" dirty="0" smtClean="0">
                <a:solidFill>
                  <a:schemeClr val="tx1"/>
                </a:solidFill>
                <a:effectLst/>
                <a:latin typeface="+mn-lt"/>
                <a:ea typeface="+mn-ea"/>
                <a:cs typeface="+mn-cs"/>
              </a:rPr>
              <a:t> interesting aspect is that penny farthings became popular despite the fact that a better design already existed. The French watchmaker Andre </a:t>
            </a:r>
            <a:r>
              <a:rPr lang="en-GB" sz="1200" b="0" i="0" kern="1200" dirty="0" err="1" smtClean="0">
                <a:solidFill>
                  <a:schemeClr val="tx1"/>
                </a:solidFill>
                <a:effectLst/>
                <a:latin typeface="+mn-lt"/>
                <a:ea typeface="+mn-ea"/>
                <a:cs typeface="+mn-cs"/>
              </a:rPr>
              <a:t>Guilmet</a:t>
            </a:r>
            <a:r>
              <a:rPr lang="en-GB" sz="1200" b="0" i="0" kern="1200" dirty="0" smtClean="0">
                <a:solidFill>
                  <a:schemeClr val="tx1"/>
                </a:solidFill>
                <a:effectLst/>
                <a:latin typeface="+mn-lt"/>
                <a:ea typeface="+mn-ea"/>
                <a:cs typeface="+mn-cs"/>
              </a:rPr>
              <a:t> had come up with the idea to mount the cranks below the frame and connect them to the rear wheel by means of a chain in the late 1860s. This progenitor of the modern bike already featured equal-size wheels, but failed in the marketplace. For obvious reasons, chain-driven bikes soon became known as </a:t>
            </a:r>
            <a:r>
              <a:rPr lang="en-GB" sz="1200" b="0" i="1" kern="1200" dirty="0" smtClean="0">
                <a:solidFill>
                  <a:schemeClr val="tx1"/>
                </a:solidFill>
                <a:effectLst/>
                <a:latin typeface="+mn-lt"/>
                <a:ea typeface="+mn-ea"/>
                <a:cs typeface="+mn-cs"/>
              </a:rPr>
              <a:t>safety bicycles</a:t>
            </a:r>
            <a:r>
              <a:rPr lang="en-GB" sz="1200" b="0" i="0" kern="1200" dirty="0" smtClean="0">
                <a:solidFill>
                  <a:schemeClr val="tx1"/>
                </a:solidFill>
                <a:effectLst/>
                <a:latin typeface="+mn-lt"/>
                <a:ea typeface="+mn-ea"/>
                <a:cs typeface="+mn-cs"/>
              </a:rPr>
              <a:t>. Early safety bikes were often high wheelers with a smaller front wheel.</a:t>
            </a:r>
          </a:p>
          <a:p>
            <a:endParaRPr lang="en-GB" dirty="0"/>
          </a:p>
        </p:txBody>
      </p:sp>
      <p:sp>
        <p:nvSpPr>
          <p:cNvPr id="4" name="Slide Number Placeholder 3"/>
          <p:cNvSpPr>
            <a:spLocks noGrp="1"/>
          </p:cNvSpPr>
          <p:nvPr>
            <p:ph type="sldNum" sz="quarter" idx="10"/>
          </p:nvPr>
        </p:nvSpPr>
        <p:spPr/>
        <p:txBody>
          <a:bodyPr/>
          <a:lstStyle/>
          <a:p>
            <a:fld id="{77A9D9DE-7A71-4721-B1AC-3CC1B46E8714}" type="slidenum">
              <a:rPr lang="en-GB" smtClean="0"/>
              <a:t>13</a:t>
            </a:fld>
            <a:endParaRPr lang="en-GB"/>
          </a:p>
        </p:txBody>
      </p:sp>
    </p:spTree>
    <p:extLst>
      <p:ext uri="{BB962C8B-B14F-4D97-AF65-F5344CB8AC3E}">
        <p14:creationId xmlns:p14="http://schemas.microsoft.com/office/powerpoint/2010/main" val="37632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Rover inspired a golden age of cycling, and by the end of the 19th century a bicycle craze held both Europe and the United States firmly in its grip. By the mid-1890s, in the US alone some 300 firms produced a million bicycles annually, and the </a:t>
            </a:r>
            <a:r>
              <a:rPr lang="en-GB" sz="1200" b="0" i="1" kern="1200" dirty="0" smtClean="0">
                <a:solidFill>
                  <a:schemeClr val="tx1"/>
                </a:solidFill>
                <a:effectLst/>
                <a:latin typeface="+mn-lt"/>
                <a:ea typeface="+mn-ea"/>
                <a:cs typeface="+mn-cs"/>
              </a:rPr>
              <a:t>League of American Wheelmen</a:t>
            </a:r>
            <a:r>
              <a:rPr lang="en-GB" sz="1200" b="0" i="0" kern="1200" dirty="0" smtClean="0">
                <a:solidFill>
                  <a:schemeClr val="tx1"/>
                </a:solidFill>
                <a:effectLst/>
                <a:latin typeface="+mn-lt"/>
                <a:ea typeface="+mn-ea"/>
                <a:cs typeface="+mn-cs"/>
              </a:rPr>
              <a:t> had more than 100,000 members. The American boom was short-lived, though. Demand in the US collapsed after 1898, and numerous firms folded. In the US, bicycles have mostly been used as recreational vehicles ever since.</a:t>
            </a:r>
          </a:p>
          <a:p>
            <a:r>
              <a:rPr lang="en-GB" sz="1200" b="0" i="0" kern="1200" dirty="0" smtClean="0">
                <a:solidFill>
                  <a:schemeClr val="tx1"/>
                </a:solidFill>
                <a:effectLst/>
                <a:latin typeface="+mn-lt"/>
                <a:ea typeface="+mn-ea"/>
                <a:cs typeface="+mn-cs"/>
              </a:rPr>
              <a:t>In Europe, however, the bike remained the most common vehicle until the late 1950s, when the car finally took over. Like many other early bike manufacturers, the </a:t>
            </a:r>
            <a:r>
              <a:rPr lang="en-GB" sz="1200" b="0" i="1" kern="1200" dirty="0" smtClean="0">
                <a:solidFill>
                  <a:schemeClr val="tx1"/>
                </a:solidFill>
                <a:effectLst/>
                <a:latin typeface="+mn-lt"/>
                <a:ea typeface="+mn-ea"/>
                <a:cs typeface="+mn-cs"/>
              </a:rPr>
              <a:t>Rover Cycle Company</a:t>
            </a:r>
            <a:r>
              <a:rPr lang="en-GB" sz="1200" b="0" i="0" kern="1200" dirty="0" smtClean="0">
                <a:solidFill>
                  <a:schemeClr val="tx1"/>
                </a:solidFill>
                <a:effectLst/>
                <a:latin typeface="+mn-lt"/>
                <a:ea typeface="+mn-ea"/>
                <a:cs typeface="+mn-cs"/>
              </a:rPr>
              <a:t> had long before become a carmaker, Opel (Germany) and Peugeot (France) being two other well-known examples.</a:t>
            </a:r>
          </a:p>
          <a:p>
            <a:endParaRPr lang="en-GB" dirty="0"/>
          </a:p>
        </p:txBody>
      </p:sp>
      <p:sp>
        <p:nvSpPr>
          <p:cNvPr id="4" name="Slide Number Placeholder 3"/>
          <p:cNvSpPr>
            <a:spLocks noGrp="1"/>
          </p:cNvSpPr>
          <p:nvPr>
            <p:ph type="sldNum" sz="quarter" idx="10"/>
          </p:nvPr>
        </p:nvSpPr>
        <p:spPr/>
        <p:txBody>
          <a:bodyPr/>
          <a:lstStyle/>
          <a:p>
            <a:fld id="{77A9D9DE-7A71-4721-B1AC-3CC1B46E8714}" type="slidenum">
              <a:rPr lang="en-GB" smtClean="0"/>
              <a:t>14</a:t>
            </a:fld>
            <a:endParaRPr lang="en-GB"/>
          </a:p>
        </p:txBody>
      </p:sp>
    </p:spTree>
    <p:extLst>
      <p:ext uri="{BB962C8B-B14F-4D97-AF65-F5344CB8AC3E}">
        <p14:creationId xmlns:p14="http://schemas.microsoft.com/office/powerpoint/2010/main" val="179432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4626CE-0939-4334-B6BA-2067197F488A}"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570EFB-6BA3-4247-8A8D-08BFB490475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626CE-0939-4334-B6BA-2067197F488A}"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570EFB-6BA3-4247-8A8D-08BFB490475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626CE-0939-4334-B6BA-2067197F488A}"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570EFB-6BA3-4247-8A8D-08BFB490475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4626CE-0939-4334-B6BA-2067197F488A}"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570EFB-6BA3-4247-8A8D-08BFB490475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24626CE-0939-4334-B6BA-2067197F488A}"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570EFB-6BA3-4247-8A8D-08BFB490475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4626CE-0939-4334-B6BA-2067197F488A}" type="datetimeFigureOut">
              <a:rPr lang="en-GB" smtClean="0"/>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570EFB-6BA3-4247-8A8D-08BFB4904758}"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4626CE-0939-4334-B6BA-2067197F488A}" type="datetimeFigureOut">
              <a:rPr lang="en-GB" smtClean="0"/>
              <a:t>20/03/2020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570EFB-6BA3-4247-8A8D-08BFB490475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4626CE-0939-4334-B6BA-2067197F488A}" type="datetimeFigureOut">
              <a:rPr lang="en-GB" smtClean="0"/>
              <a:t>20/03/2020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570EFB-6BA3-4247-8A8D-08BFB490475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626CE-0939-4334-B6BA-2067197F488A}" type="datetimeFigureOut">
              <a:rPr lang="en-GB" smtClean="0"/>
              <a:t>20/03/2020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570EFB-6BA3-4247-8A8D-08BFB490475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24626CE-0939-4334-B6BA-2067197F488A}" type="datetimeFigureOut">
              <a:rPr lang="en-GB" smtClean="0"/>
              <a:t>20/03/2020</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6570EFB-6BA3-4247-8A8D-08BFB490475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626CE-0939-4334-B6BA-2067197F488A}" type="datetimeFigureOut">
              <a:rPr lang="en-GB" smtClean="0"/>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570EFB-6BA3-4247-8A8D-08BFB490475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24626CE-0939-4334-B6BA-2067197F488A}" type="datetimeFigureOut">
              <a:rPr lang="en-GB" smtClean="0"/>
              <a:t>20/03/2020</a:t>
            </a:fld>
            <a:endParaRPr lang="en-GB"/>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6570EFB-6BA3-4247-8A8D-08BFB490475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Where it all started…</a:t>
            </a:r>
            <a:endParaRPr lang="en-GB" dirty="0"/>
          </a:p>
        </p:txBody>
      </p:sp>
      <p:sp>
        <p:nvSpPr>
          <p:cNvPr id="3" name="Subtitle 2"/>
          <p:cNvSpPr>
            <a:spLocks noGrp="1"/>
          </p:cNvSpPr>
          <p:nvPr>
            <p:ph type="subTitle" idx="1"/>
          </p:nvPr>
        </p:nvSpPr>
        <p:spPr/>
        <p:txBody>
          <a:bodyPr/>
          <a:lstStyle/>
          <a:p>
            <a:r>
              <a:rPr lang="en-GB" dirty="0" smtClean="0"/>
              <a:t>The history of the Bicycle</a:t>
            </a:r>
            <a:endParaRPr lang="en-GB" dirty="0"/>
          </a:p>
        </p:txBody>
      </p:sp>
      <p:pic>
        <p:nvPicPr>
          <p:cNvPr id="1028" name="Picture 4" descr="C:\Users\Lisa\AppData\Local\Microsoft\Windows\Temporary Internet Files\Content.IE5\T5UIVTI6\MC9004134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272695">
            <a:off x="-208577" y="4305130"/>
            <a:ext cx="2059663" cy="155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63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trike for women 1880s</a:t>
            </a:r>
            <a:endParaRPr lang="en-GB"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212893"/>
            <a:ext cx="2835078" cy="444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31640" y="6237312"/>
            <a:ext cx="7632848" cy="646331"/>
          </a:xfrm>
          <a:prstGeom prst="rect">
            <a:avLst/>
          </a:prstGeom>
          <a:noFill/>
        </p:spPr>
        <p:txBody>
          <a:bodyPr wrap="square" rtlCol="0">
            <a:spAutoFit/>
          </a:bodyPr>
          <a:lstStyle/>
          <a:p>
            <a:r>
              <a:rPr lang="en-GB" dirty="0"/>
              <a:t>http://www.crazyguyonabike.com/doc/page/pic/?o=1&amp;pic_id=120249&amp;size=large&amp;v=FM</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60575"/>
            <a:ext cx="2447925"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727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Girls used Tricycles too</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9693" y="1100138"/>
            <a:ext cx="4866839" cy="357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55776" y="5373216"/>
            <a:ext cx="6264696" cy="646331"/>
          </a:xfrm>
          <a:prstGeom prst="rect">
            <a:avLst/>
          </a:prstGeom>
          <a:noFill/>
        </p:spPr>
        <p:txBody>
          <a:bodyPr wrap="square" rtlCol="0">
            <a:spAutoFit/>
          </a:bodyPr>
          <a:lstStyle/>
          <a:p>
            <a:r>
              <a:rPr lang="en-GB" dirty="0" smtClean="0"/>
              <a:t>What differences can you spot between the girls trikes and the boy’s bicycle?</a:t>
            </a:r>
            <a:endParaRPr lang="en-GB" dirty="0"/>
          </a:p>
        </p:txBody>
      </p:sp>
    </p:spTree>
    <p:extLst>
      <p:ext uri="{BB962C8B-B14F-4D97-AF65-F5344CB8AC3E}">
        <p14:creationId xmlns:p14="http://schemas.microsoft.com/office/powerpoint/2010/main" val="1921246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Quad bikes and Tandems</a:t>
            </a:r>
            <a:endParaRPr lang="en-GB" dirty="0"/>
          </a:p>
        </p:txBody>
      </p:sp>
      <p:sp>
        <p:nvSpPr>
          <p:cNvPr id="3" name="Content Placeholder 2"/>
          <p:cNvSpPr>
            <a:spLocks noGrp="1"/>
          </p:cNvSpPr>
          <p:nvPr>
            <p:ph idx="1"/>
          </p:nvPr>
        </p:nvSpPr>
        <p:spPr/>
        <p:txBody>
          <a:bodyPr>
            <a:normAutofit/>
          </a:bodyPr>
          <a:lstStyle/>
          <a:p>
            <a:r>
              <a:rPr lang="en-GB" sz="2000" dirty="0" smtClean="0"/>
              <a:t>The first quad bikes were designed for wealthy families in the 1880s</a:t>
            </a:r>
            <a:endParaRPr lang="en-GB"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628800"/>
            <a:ext cx="603885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11152" y="6488668"/>
            <a:ext cx="7632848" cy="461665"/>
          </a:xfrm>
          <a:prstGeom prst="rect">
            <a:avLst/>
          </a:prstGeom>
          <a:noFill/>
        </p:spPr>
        <p:txBody>
          <a:bodyPr wrap="square" rtlCol="0">
            <a:spAutoFit/>
          </a:bodyPr>
          <a:lstStyle/>
          <a:p>
            <a:r>
              <a:rPr lang="en-GB" sz="2400" b="1" dirty="0" smtClean="0"/>
              <a:t>Bikes made for two (tandems) were known as ‘</a:t>
            </a:r>
            <a:r>
              <a:rPr lang="en-GB" sz="2400" b="1" dirty="0" err="1" smtClean="0"/>
              <a:t>Sociables</a:t>
            </a:r>
            <a:r>
              <a:rPr lang="en-GB" sz="2400" b="1" dirty="0" smtClean="0"/>
              <a:t>’. </a:t>
            </a:r>
            <a:endParaRPr lang="en-GB" sz="2400" b="1" dirty="0"/>
          </a:p>
        </p:txBody>
      </p:sp>
    </p:spTree>
    <p:extLst>
      <p:ext uri="{BB962C8B-B14F-4D97-AF65-F5344CB8AC3E}">
        <p14:creationId xmlns:p14="http://schemas.microsoft.com/office/powerpoint/2010/main" val="912850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1817</a:t>
            </a:r>
            <a:r>
              <a:rPr lang="en-GB" dirty="0" smtClean="0"/>
              <a:t> </a:t>
            </a:r>
            <a:r>
              <a:rPr lang="en-GB" dirty="0" smtClean="0">
                <a:solidFill>
                  <a:schemeClr val="bg1">
                    <a:lumMod val="85000"/>
                  </a:schemeClr>
                </a:solidFill>
              </a:rPr>
              <a:t>1865</a:t>
            </a:r>
            <a:r>
              <a:rPr lang="en-GB" dirty="0" smtClean="0"/>
              <a:t> </a:t>
            </a:r>
            <a:r>
              <a:rPr lang="en-GB" dirty="0" smtClean="0">
                <a:solidFill>
                  <a:schemeClr val="bg1">
                    <a:lumMod val="75000"/>
                  </a:schemeClr>
                </a:solidFill>
              </a:rPr>
              <a:t>1870</a:t>
            </a:r>
            <a:r>
              <a:rPr lang="en-GB" dirty="0" smtClean="0"/>
              <a:t> </a:t>
            </a:r>
            <a:r>
              <a:rPr lang="en-GB" dirty="0" smtClean="0">
                <a:solidFill>
                  <a:schemeClr val="bg1">
                    <a:lumMod val="65000"/>
                  </a:schemeClr>
                </a:solidFill>
              </a:rPr>
              <a:t>1880s</a:t>
            </a:r>
            <a:r>
              <a:rPr lang="en-GB" dirty="0" smtClean="0"/>
              <a:t> 1885 </a:t>
            </a:r>
            <a:endParaRPr lang="en-GB" dirty="0"/>
          </a:p>
        </p:txBody>
      </p:sp>
      <p:sp>
        <p:nvSpPr>
          <p:cNvPr id="3" name="Content Placeholder 2"/>
          <p:cNvSpPr>
            <a:spLocks noGrp="1"/>
          </p:cNvSpPr>
          <p:nvPr>
            <p:ph idx="1"/>
          </p:nvPr>
        </p:nvSpPr>
        <p:spPr/>
        <p:txBody>
          <a:bodyPr>
            <a:noAutofit/>
          </a:bodyPr>
          <a:lstStyle/>
          <a:p>
            <a:r>
              <a:rPr lang="en-GB" sz="2800" dirty="0" smtClean="0"/>
              <a:t>Penny Farthing (High Wheels) were very unsafe, so inventors came up with a new kind of bike, known as ‘Safeties’</a:t>
            </a:r>
          </a:p>
          <a:p>
            <a:r>
              <a:rPr lang="en-GB" sz="2800" dirty="0" smtClean="0"/>
              <a:t>In 1885 The Rover was invented in England.  It looked very much like a modern bike today.</a:t>
            </a:r>
          </a:p>
          <a:p>
            <a:r>
              <a:rPr lang="en-GB" sz="2800" dirty="0" smtClean="0"/>
              <a:t>Both wheels were the same size and a chain was used to place the pedals in the middle of the frame.</a:t>
            </a:r>
            <a:endParaRPr lang="en-GB" sz="2800" dirty="0"/>
          </a:p>
        </p:txBody>
      </p:sp>
    </p:spTree>
    <p:extLst>
      <p:ext uri="{BB962C8B-B14F-4D97-AF65-F5344CB8AC3E}">
        <p14:creationId xmlns:p14="http://schemas.microsoft.com/office/powerpoint/2010/main" val="39296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Rover 1885</a:t>
            </a:r>
            <a:endParaRPr lang="en-GB"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9752" y="2420888"/>
            <a:ext cx="39909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207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1817</a:t>
            </a:r>
            <a:r>
              <a:rPr lang="en-GB" dirty="0" smtClean="0"/>
              <a:t> </a:t>
            </a:r>
            <a:r>
              <a:rPr lang="en-GB" dirty="0" smtClean="0">
                <a:solidFill>
                  <a:schemeClr val="bg1">
                    <a:lumMod val="85000"/>
                  </a:schemeClr>
                </a:solidFill>
              </a:rPr>
              <a:t>1865</a:t>
            </a:r>
            <a:r>
              <a:rPr lang="en-GB" dirty="0" smtClean="0"/>
              <a:t> </a:t>
            </a:r>
            <a:r>
              <a:rPr lang="en-GB" dirty="0" smtClean="0">
                <a:solidFill>
                  <a:schemeClr val="bg1">
                    <a:lumMod val="75000"/>
                  </a:schemeClr>
                </a:solidFill>
              </a:rPr>
              <a:t>1870</a:t>
            </a:r>
            <a:r>
              <a:rPr lang="en-GB" dirty="0" smtClean="0"/>
              <a:t> </a:t>
            </a:r>
            <a:r>
              <a:rPr lang="en-GB" dirty="0" smtClean="0">
                <a:solidFill>
                  <a:schemeClr val="bg1">
                    <a:lumMod val="65000"/>
                  </a:schemeClr>
                </a:solidFill>
              </a:rPr>
              <a:t>1880s </a:t>
            </a:r>
            <a:r>
              <a:rPr lang="en-GB" dirty="0" smtClean="0">
                <a:solidFill>
                  <a:schemeClr val="bg1">
                    <a:lumMod val="50000"/>
                  </a:schemeClr>
                </a:solidFill>
              </a:rPr>
              <a:t>1885</a:t>
            </a:r>
            <a:r>
              <a:rPr lang="en-GB" dirty="0" smtClean="0">
                <a:solidFill>
                  <a:schemeClr val="bg1">
                    <a:lumMod val="65000"/>
                  </a:schemeClr>
                </a:solidFill>
              </a:rPr>
              <a:t> </a:t>
            </a:r>
            <a:r>
              <a:rPr lang="en-GB" dirty="0" smtClean="0"/>
              <a:t>1894</a:t>
            </a:r>
            <a:endParaRPr lang="en-GB" dirty="0"/>
          </a:p>
        </p:txBody>
      </p:sp>
      <p:sp>
        <p:nvSpPr>
          <p:cNvPr id="3" name="Content Placeholder 2"/>
          <p:cNvSpPr>
            <a:spLocks noGrp="1"/>
          </p:cNvSpPr>
          <p:nvPr>
            <p:ph idx="1"/>
          </p:nvPr>
        </p:nvSpPr>
        <p:spPr/>
        <p:txBody>
          <a:bodyPr>
            <a:normAutofit/>
          </a:bodyPr>
          <a:lstStyle/>
          <a:p>
            <a:r>
              <a:rPr lang="en-GB" sz="3200" dirty="0" smtClean="0"/>
              <a:t>Elite cycling clubs began appearing in the UK and the US in the 1880s.</a:t>
            </a:r>
          </a:p>
          <a:p>
            <a:r>
              <a:rPr lang="en-GB" sz="3200" dirty="0" smtClean="0"/>
              <a:t>They were only for rich people.</a:t>
            </a:r>
          </a:p>
          <a:p>
            <a:r>
              <a:rPr lang="en-GB" sz="3200" dirty="0" smtClean="0"/>
              <a:t>In I894 the ‘League of American Wheelmen’ officially banned black people from being able to join. </a:t>
            </a:r>
            <a:endParaRPr lang="en-GB" sz="3200" dirty="0"/>
          </a:p>
        </p:txBody>
      </p:sp>
    </p:spTree>
    <p:extLst>
      <p:ext uri="{BB962C8B-B14F-4D97-AF65-F5344CB8AC3E}">
        <p14:creationId xmlns:p14="http://schemas.microsoft.com/office/powerpoint/2010/main" val="371761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Bikes in the 20</a:t>
            </a:r>
            <a:r>
              <a:rPr lang="en-GB" baseline="30000" dirty="0" smtClean="0"/>
              <a:t>th</a:t>
            </a:r>
            <a:r>
              <a:rPr lang="en-GB" dirty="0" smtClean="0"/>
              <a:t> Century</a:t>
            </a:r>
            <a:endParaRPr lang="en-GB" dirty="0"/>
          </a:p>
        </p:txBody>
      </p:sp>
      <p:sp>
        <p:nvSpPr>
          <p:cNvPr id="3" name="Content Placeholder 2"/>
          <p:cNvSpPr>
            <a:spLocks noGrp="1"/>
          </p:cNvSpPr>
          <p:nvPr>
            <p:ph idx="1"/>
          </p:nvPr>
        </p:nvSpPr>
        <p:spPr/>
        <p:txBody>
          <a:bodyPr>
            <a:noAutofit/>
          </a:bodyPr>
          <a:lstStyle/>
          <a:p>
            <a:r>
              <a:rPr lang="en-GB" sz="2800" dirty="0" smtClean="0"/>
              <a:t>Bicycle frames have basically stayed the same for over 125 years now</a:t>
            </a:r>
          </a:p>
          <a:p>
            <a:r>
              <a:rPr lang="en-GB" sz="2800" dirty="0" smtClean="0"/>
              <a:t>The main changes were in the materials used:</a:t>
            </a:r>
          </a:p>
          <a:p>
            <a:r>
              <a:rPr lang="en-GB" sz="2800" dirty="0" smtClean="0"/>
              <a:t>Lightweight metals such as aluminium began to be used</a:t>
            </a:r>
          </a:p>
          <a:p>
            <a:r>
              <a:rPr lang="en-GB" sz="2800" dirty="0" smtClean="0"/>
              <a:t>Bikes began to be adapted for different purposes, such as…</a:t>
            </a:r>
          </a:p>
          <a:p>
            <a:r>
              <a:rPr lang="en-GB" sz="2800" dirty="0" smtClean="0"/>
              <a:t>Road bikes, racing bikes, mountain bikes, stunt bikes (like BMX)</a:t>
            </a:r>
            <a:endParaRPr lang="en-GB" sz="2800" dirty="0"/>
          </a:p>
        </p:txBody>
      </p:sp>
    </p:spTree>
    <p:extLst>
      <p:ext uri="{BB962C8B-B14F-4D97-AF65-F5344CB8AC3E}">
        <p14:creationId xmlns:p14="http://schemas.microsoft.com/office/powerpoint/2010/main" val="186537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3147158" cy="226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4" y="620688"/>
            <a:ext cx="1368152" cy="369332"/>
          </a:xfrm>
          <a:prstGeom prst="rect">
            <a:avLst/>
          </a:prstGeom>
          <a:noFill/>
        </p:spPr>
        <p:txBody>
          <a:bodyPr wrap="square" rtlCol="0">
            <a:spAutoFit/>
          </a:bodyPr>
          <a:lstStyle/>
          <a:p>
            <a:r>
              <a:rPr lang="en-GB" dirty="0" smtClean="0"/>
              <a:t>1910s</a:t>
            </a:r>
            <a:endParaRPr lang="en-GB"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861048"/>
            <a:ext cx="3214421" cy="183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9552" y="3356992"/>
            <a:ext cx="1152128" cy="369332"/>
          </a:xfrm>
          <a:prstGeom prst="rect">
            <a:avLst/>
          </a:prstGeom>
          <a:noFill/>
        </p:spPr>
        <p:txBody>
          <a:bodyPr wrap="square" rtlCol="0">
            <a:spAutoFit/>
          </a:bodyPr>
          <a:lstStyle/>
          <a:p>
            <a:r>
              <a:rPr lang="en-GB" dirty="0" smtClean="0"/>
              <a:t>1920s</a:t>
            </a:r>
            <a:endParaRPr lang="en-GB"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76672"/>
            <a:ext cx="3460172" cy="2127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0" y="620688"/>
            <a:ext cx="1080120" cy="369332"/>
          </a:xfrm>
          <a:prstGeom prst="rect">
            <a:avLst/>
          </a:prstGeom>
          <a:noFill/>
        </p:spPr>
        <p:txBody>
          <a:bodyPr wrap="square" rtlCol="0">
            <a:spAutoFit/>
          </a:bodyPr>
          <a:lstStyle/>
          <a:p>
            <a:r>
              <a:rPr lang="en-GB" dirty="0" smtClean="0"/>
              <a:t>1930s</a:t>
            </a:r>
            <a:endParaRPr lang="en-GB" dirty="0"/>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076" y="3865786"/>
            <a:ext cx="3643348" cy="1841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427984" y="3356992"/>
            <a:ext cx="1953766" cy="369332"/>
          </a:xfrm>
          <a:prstGeom prst="rect">
            <a:avLst/>
          </a:prstGeom>
          <a:noFill/>
        </p:spPr>
        <p:txBody>
          <a:bodyPr wrap="square" rtlCol="0">
            <a:spAutoFit/>
          </a:bodyPr>
          <a:lstStyle/>
          <a:p>
            <a:r>
              <a:rPr lang="en-GB" dirty="0" smtClean="0"/>
              <a:t>1940s</a:t>
            </a:r>
            <a:endParaRPr lang="en-GB" dirty="0"/>
          </a:p>
        </p:txBody>
      </p:sp>
    </p:spTree>
    <p:extLst>
      <p:ext uri="{BB962C8B-B14F-4D97-AF65-F5344CB8AC3E}">
        <p14:creationId xmlns:p14="http://schemas.microsoft.com/office/powerpoint/2010/main" val="2080188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35041"/>
            <a:ext cx="3975150" cy="2399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63888" y="764704"/>
            <a:ext cx="864096" cy="369332"/>
          </a:xfrm>
          <a:prstGeom prst="rect">
            <a:avLst/>
          </a:prstGeom>
          <a:noFill/>
        </p:spPr>
        <p:txBody>
          <a:bodyPr wrap="square" rtlCol="0">
            <a:spAutoFit/>
          </a:bodyPr>
          <a:lstStyle/>
          <a:p>
            <a:r>
              <a:rPr lang="en-GB" dirty="0" smtClean="0"/>
              <a:t>1950s</a:t>
            </a:r>
            <a:endParaRPr lang="en-GB"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898" y="2492896"/>
            <a:ext cx="5128415" cy="362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504" y="3149054"/>
            <a:ext cx="3038276" cy="2308324"/>
          </a:xfrm>
          <a:prstGeom prst="rect">
            <a:avLst/>
          </a:prstGeom>
          <a:noFill/>
        </p:spPr>
        <p:txBody>
          <a:bodyPr wrap="square" rtlCol="0">
            <a:spAutoFit/>
          </a:bodyPr>
          <a:lstStyle/>
          <a:p>
            <a:r>
              <a:rPr lang="en-GB" sz="2400" dirty="0" smtClean="0"/>
              <a:t>1960s The Chopper</a:t>
            </a:r>
          </a:p>
          <a:p>
            <a:r>
              <a:rPr lang="en-GB" sz="2400" dirty="0" smtClean="0"/>
              <a:t>Parents weren’t keen on Chopper bikes, making them really popular with teenagers!</a:t>
            </a:r>
            <a:endParaRPr lang="en-GB" sz="2400" dirty="0"/>
          </a:p>
        </p:txBody>
      </p:sp>
      <p:sp>
        <p:nvSpPr>
          <p:cNvPr id="4" name="TextBox 3"/>
          <p:cNvSpPr txBox="1"/>
          <p:nvPr/>
        </p:nvSpPr>
        <p:spPr>
          <a:xfrm>
            <a:off x="5508104" y="764704"/>
            <a:ext cx="3096344" cy="1200329"/>
          </a:xfrm>
          <a:prstGeom prst="rect">
            <a:avLst/>
          </a:prstGeom>
          <a:noFill/>
        </p:spPr>
        <p:txBody>
          <a:bodyPr wrap="square" rtlCol="0">
            <a:spAutoFit/>
          </a:bodyPr>
          <a:lstStyle/>
          <a:p>
            <a:r>
              <a:rPr lang="en-GB" dirty="0" smtClean="0"/>
              <a:t>What is different about the Chopper compared to the other bikes in the 20</a:t>
            </a:r>
            <a:r>
              <a:rPr lang="en-GB" baseline="30000" dirty="0" smtClean="0"/>
              <a:t>th</a:t>
            </a:r>
            <a:r>
              <a:rPr lang="en-GB" dirty="0" smtClean="0"/>
              <a:t> Century so far?</a:t>
            </a:r>
            <a:endParaRPr lang="en-GB" dirty="0"/>
          </a:p>
        </p:txBody>
      </p:sp>
    </p:spTree>
    <p:extLst>
      <p:ext uri="{BB962C8B-B14F-4D97-AF65-F5344CB8AC3E}">
        <p14:creationId xmlns:p14="http://schemas.microsoft.com/office/powerpoint/2010/main" val="108385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84784"/>
            <a:ext cx="6064582" cy="4297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332656"/>
            <a:ext cx="7992888" cy="954107"/>
          </a:xfrm>
          <a:prstGeom prst="rect">
            <a:avLst/>
          </a:prstGeom>
          <a:noFill/>
        </p:spPr>
        <p:txBody>
          <a:bodyPr wrap="square" rtlCol="0">
            <a:spAutoFit/>
          </a:bodyPr>
          <a:lstStyle/>
          <a:p>
            <a:r>
              <a:rPr lang="en-GB" sz="2800" dirty="0" smtClean="0"/>
              <a:t>In the 1970s Folding Bikes became very popular.</a:t>
            </a:r>
          </a:p>
          <a:p>
            <a:r>
              <a:rPr lang="en-GB" sz="2800" dirty="0" smtClean="0"/>
              <a:t>Why might a folding bike be a good idea?</a:t>
            </a:r>
            <a:endParaRPr lang="en-GB" sz="2800" dirty="0"/>
          </a:p>
        </p:txBody>
      </p:sp>
    </p:spTree>
    <p:extLst>
      <p:ext uri="{BB962C8B-B14F-4D97-AF65-F5344CB8AC3E}">
        <p14:creationId xmlns:p14="http://schemas.microsoft.com/office/powerpoint/2010/main" val="1321183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Bicycles – what wonderful machines!</a:t>
            </a:r>
            <a:endParaRPr lang="en-GB" dirty="0"/>
          </a:p>
        </p:txBody>
      </p:sp>
      <p:sp>
        <p:nvSpPr>
          <p:cNvPr id="3" name="Content Placeholder 2"/>
          <p:cNvSpPr>
            <a:spLocks noGrp="1"/>
          </p:cNvSpPr>
          <p:nvPr>
            <p:ph idx="1"/>
          </p:nvPr>
        </p:nvSpPr>
        <p:spPr/>
        <p:txBody>
          <a:bodyPr>
            <a:normAutofit/>
          </a:bodyPr>
          <a:lstStyle/>
          <a:p>
            <a:r>
              <a:rPr lang="en-GB" sz="2800" dirty="0"/>
              <a:t>It’s hard to imagine life now without bicycles, but go back just 200 years and there was no such thing! </a:t>
            </a:r>
          </a:p>
          <a:p>
            <a:r>
              <a:rPr lang="en-GB" sz="2800" dirty="0"/>
              <a:t>What questions do you want answered about the history of bicycles</a:t>
            </a:r>
            <a:r>
              <a:rPr lang="en-GB" sz="2800" dirty="0" smtClean="0"/>
              <a:t>?</a:t>
            </a:r>
          </a:p>
          <a:p>
            <a:r>
              <a:rPr lang="en-GB" sz="2800" dirty="0" smtClean="0"/>
              <a:t>Let’s start at the very beginning, with the invention of a Walking Machine…</a:t>
            </a:r>
            <a:endParaRPr lang="en-GB" sz="2800" dirty="0"/>
          </a:p>
        </p:txBody>
      </p:sp>
    </p:spTree>
    <p:extLst>
      <p:ext uri="{BB962C8B-B14F-4D97-AF65-F5344CB8AC3E}">
        <p14:creationId xmlns:p14="http://schemas.microsoft.com/office/powerpoint/2010/main" val="193571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BMX bicycles began in the 1970s</a:t>
            </a:r>
            <a:endParaRPr lang="en-GB" dirty="0"/>
          </a:p>
        </p:txBody>
      </p:sp>
      <p:sp>
        <p:nvSpPr>
          <p:cNvPr id="3" name="Content Placeholder 2"/>
          <p:cNvSpPr>
            <a:spLocks noGrp="1"/>
          </p:cNvSpPr>
          <p:nvPr>
            <p:ph idx="1"/>
          </p:nvPr>
        </p:nvSpPr>
        <p:spPr/>
        <p:txBody>
          <a:bodyPr>
            <a:normAutofit/>
          </a:bodyPr>
          <a:lstStyle/>
          <a:p>
            <a:r>
              <a:rPr lang="en-GB" sz="2400" dirty="0" smtClean="0"/>
              <a:t>Used for racing and doing ‘tricks’ these remain very popular</a:t>
            </a:r>
            <a:endParaRPr lang="en-GB"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7" y="2060848"/>
            <a:ext cx="38576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061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Gears to Bikes became popular in the 1980s</a:t>
            </a:r>
            <a:endParaRPr lang="en-GB"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0500" y="1289844"/>
            <a:ext cx="370522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128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Bicycle of the Future…</a:t>
            </a:r>
            <a:endParaRPr lang="en-GB" dirty="0"/>
          </a:p>
        </p:txBody>
      </p:sp>
      <p:sp>
        <p:nvSpPr>
          <p:cNvPr id="3" name="Content Placeholder 2"/>
          <p:cNvSpPr>
            <a:spLocks noGrp="1"/>
          </p:cNvSpPr>
          <p:nvPr>
            <p:ph idx="1"/>
          </p:nvPr>
        </p:nvSpPr>
        <p:spPr/>
        <p:txBody>
          <a:bodyPr>
            <a:normAutofit/>
          </a:bodyPr>
          <a:lstStyle/>
          <a:p>
            <a:r>
              <a:rPr lang="en-GB" sz="2400" dirty="0" smtClean="0"/>
              <a:t>So much has changed since those early walking machines. What will bikes be like in another 200 years? </a:t>
            </a:r>
          </a:p>
          <a:p>
            <a:r>
              <a:rPr lang="en-GB" sz="2400" dirty="0" smtClean="0"/>
              <a:t>Design  a bike of the future. Draw a picture of your bike and label it. Then write a persuasive advert to encourage the people of the future to buy your bicycle. </a:t>
            </a:r>
            <a:endParaRPr lang="en-GB" sz="2400" dirty="0"/>
          </a:p>
        </p:txBody>
      </p:sp>
    </p:spTree>
    <p:extLst>
      <p:ext uri="{BB962C8B-B14F-4D97-AF65-F5344CB8AC3E}">
        <p14:creationId xmlns:p14="http://schemas.microsoft.com/office/powerpoint/2010/main" val="293689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i="1" dirty="0"/>
              <a:t>History of Bicycles</a:t>
            </a:r>
            <a:endParaRPr lang="en-GB" dirty="0"/>
          </a:p>
        </p:txBody>
      </p:sp>
      <p:sp>
        <p:nvSpPr>
          <p:cNvPr id="3" name="Content Placeholder 2"/>
          <p:cNvSpPr>
            <a:spLocks noGrp="1"/>
          </p:cNvSpPr>
          <p:nvPr>
            <p:ph idx="1"/>
          </p:nvPr>
        </p:nvSpPr>
        <p:spPr>
          <a:xfrm>
            <a:off x="822960" y="1100628"/>
            <a:ext cx="7520940" cy="3840540"/>
          </a:xfrm>
        </p:spPr>
        <p:txBody>
          <a:bodyPr>
            <a:normAutofit fontScale="92500" lnSpcReduction="10000"/>
          </a:bodyPr>
          <a:lstStyle/>
          <a:p>
            <a:r>
              <a:rPr lang="en-GB" sz="4000" dirty="0" smtClean="0"/>
              <a:t>It all began in 1817…</a:t>
            </a:r>
            <a:endParaRPr lang="en-GB" dirty="0"/>
          </a:p>
          <a:p>
            <a:r>
              <a:rPr lang="en-GB" sz="2800" dirty="0" smtClean="0"/>
              <a:t> German born Baron Karl von </a:t>
            </a:r>
            <a:r>
              <a:rPr lang="en-GB" sz="2800" dirty="0" err="1"/>
              <a:t>Drais</a:t>
            </a:r>
            <a:r>
              <a:rPr lang="en-GB" sz="2800" dirty="0"/>
              <a:t> invented a </a:t>
            </a:r>
            <a:r>
              <a:rPr lang="en-GB" sz="2800" dirty="0" smtClean="0"/>
              <a:t>walking/running </a:t>
            </a:r>
            <a:r>
              <a:rPr lang="en-GB" sz="2800" dirty="0"/>
              <a:t>machine </a:t>
            </a:r>
            <a:r>
              <a:rPr lang="en-GB" sz="2800" dirty="0" smtClean="0"/>
              <a:t>to help him </a:t>
            </a:r>
            <a:r>
              <a:rPr lang="en-GB" sz="2800" dirty="0"/>
              <a:t>get around royal gardens </a:t>
            </a:r>
            <a:r>
              <a:rPr lang="en-GB" sz="2800" dirty="0" smtClean="0"/>
              <a:t>faster. It had…</a:t>
            </a:r>
          </a:p>
          <a:p>
            <a:r>
              <a:rPr lang="en-GB" sz="2800" dirty="0" smtClean="0"/>
              <a:t>2 same-size </a:t>
            </a:r>
            <a:r>
              <a:rPr lang="en-GB" sz="2800" dirty="0"/>
              <a:t>in-line wheels, the front one steerable, mounted in a frame which you straddled. </a:t>
            </a:r>
            <a:endParaRPr lang="en-GB" sz="2800" dirty="0" smtClean="0"/>
          </a:p>
          <a:p>
            <a:r>
              <a:rPr lang="en-GB" sz="2800" dirty="0" smtClean="0"/>
              <a:t>Von </a:t>
            </a:r>
            <a:r>
              <a:rPr lang="en-GB" sz="2800" dirty="0" err="1" smtClean="0"/>
              <a:t>Drais’s</a:t>
            </a:r>
            <a:r>
              <a:rPr lang="en-GB" sz="2800" dirty="0" smtClean="0"/>
              <a:t> idea was an instant success, but soon ridiculed and too expensive for most people. </a:t>
            </a:r>
            <a:r>
              <a:rPr lang="en-GB" sz="2800" dirty="0"/>
              <a:t> </a:t>
            </a:r>
            <a:r>
              <a:rPr lang="en-GB" sz="2800" dirty="0" smtClean="0"/>
              <a:t>Von </a:t>
            </a:r>
            <a:r>
              <a:rPr lang="en-GB" sz="2800" dirty="0" err="1" smtClean="0"/>
              <a:t>Drais</a:t>
            </a:r>
            <a:r>
              <a:rPr lang="en-GB" sz="2800" dirty="0" smtClean="0"/>
              <a:t> died a pauper in 1851. </a:t>
            </a:r>
          </a:p>
        </p:txBody>
      </p:sp>
      <p:sp>
        <p:nvSpPr>
          <p:cNvPr id="4" name="TextBox 3"/>
          <p:cNvSpPr txBox="1"/>
          <p:nvPr/>
        </p:nvSpPr>
        <p:spPr>
          <a:xfrm>
            <a:off x="4211960" y="5589240"/>
            <a:ext cx="4176464" cy="461665"/>
          </a:xfrm>
          <a:prstGeom prst="rect">
            <a:avLst/>
          </a:prstGeom>
          <a:noFill/>
        </p:spPr>
        <p:txBody>
          <a:bodyPr wrap="square" rtlCol="0">
            <a:spAutoFit/>
          </a:bodyPr>
          <a:lstStyle/>
          <a:p>
            <a:r>
              <a:rPr lang="en-GB" sz="2400" dirty="0" smtClean="0"/>
              <a:t>What is a pauper?</a:t>
            </a:r>
            <a:endParaRPr lang="en-GB" sz="2400" dirty="0"/>
          </a:p>
        </p:txBody>
      </p:sp>
    </p:spTree>
    <p:extLst>
      <p:ext uri="{BB962C8B-B14F-4D97-AF65-F5344CB8AC3E}">
        <p14:creationId xmlns:p14="http://schemas.microsoft.com/office/powerpoint/2010/main" val="185207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Baron Von </a:t>
            </a:r>
            <a:r>
              <a:rPr lang="en-GB" dirty="0" err="1" smtClean="0"/>
              <a:t>Drais</a:t>
            </a:r>
            <a:r>
              <a:rPr lang="en-GB" dirty="0" smtClean="0"/>
              <a:t>’ Walking Machine</a:t>
            </a:r>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8250" y="1100137"/>
            <a:ext cx="4898085" cy="465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1379209"/>
            <a:ext cx="3240360" cy="3046988"/>
          </a:xfrm>
          <a:prstGeom prst="rect">
            <a:avLst/>
          </a:prstGeom>
          <a:noFill/>
        </p:spPr>
        <p:txBody>
          <a:bodyPr wrap="square" rtlCol="0">
            <a:spAutoFit/>
          </a:bodyPr>
          <a:lstStyle/>
          <a:p>
            <a:r>
              <a:rPr lang="en-GB" sz="3200" dirty="0" smtClean="0"/>
              <a:t>The walking machine didn’t remain popular for long! </a:t>
            </a:r>
            <a:r>
              <a:rPr lang="en-GB" sz="3200" dirty="0"/>
              <a:t> </a:t>
            </a:r>
            <a:r>
              <a:rPr lang="en-GB" sz="3200" dirty="0" smtClean="0"/>
              <a:t>Can you think of reasons why?</a:t>
            </a:r>
            <a:endParaRPr lang="en-GB" sz="3200" dirty="0"/>
          </a:p>
        </p:txBody>
      </p:sp>
    </p:spTree>
    <p:extLst>
      <p:ext uri="{BB962C8B-B14F-4D97-AF65-F5344CB8AC3E}">
        <p14:creationId xmlns:p14="http://schemas.microsoft.com/office/powerpoint/2010/main" val="171731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75000"/>
                  </a:schemeClr>
                </a:solidFill>
              </a:rPr>
              <a:t>1817 </a:t>
            </a:r>
            <a:r>
              <a:rPr lang="en-GB" dirty="0" smtClean="0"/>
              <a:t>1865</a:t>
            </a:r>
            <a:endParaRPr lang="en-GB" dirty="0"/>
          </a:p>
        </p:txBody>
      </p:sp>
      <p:sp>
        <p:nvSpPr>
          <p:cNvPr id="3" name="Content Placeholder 2"/>
          <p:cNvSpPr>
            <a:spLocks noGrp="1"/>
          </p:cNvSpPr>
          <p:nvPr>
            <p:ph idx="1"/>
          </p:nvPr>
        </p:nvSpPr>
        <p:spPr/>
        <p:txBody>
          <a:bodyPr>
            <a:noAutofit/>
          </a:bodyPr>
          <a:lstStyle/>
          <a:p>
            <a:r>
              <a:rPr lang="en-GB" sz="2800" dirty="0" smtClean="0"/>
              <a:t>The </a:t>
            </a:r>
            <a:r>
              <a:rPr lang="en-GB" sz="2800" dirty="0"/>
              <a:t>next two-wheeled riding machine included pedals applied directly to the front wheel. </a:t>
            </a:r>
          </a:p>
          <a:p>
            <a:r>
              <a:rPr lang="en-GB" sz="2800" dirty="0"/>
              <a:t>This machine was known as the velocipede ("fast foot"), but was popularly known as the </a:t>
            </a:r>
            <a:r>
              <a:rPr lang="en-GB" sz="2800" dirty="0" smtClean="0"/>
              <a:t>‘bone </a:t>
            </a:r>
            <a:r>
              <a:rPr lang="en-GB" sz="2800" dirty="0"/>
              <a:t>shaker</a:t>
            </a:r>
            <a:r>
              <a:rPr lang="en-GB" sz="2800" dirty="0" smtClean="0"/>
              <a:t>,’  </a:t>
            </a:r>
          </a:p>
          <a:p>
            <a:r>
              <a:rPr lang="en-GB" sz="2800" dirty="0" smtClean="0"/>
              <a:t>Why do you think it earned this nickname?</a:t>
            </a:r>
            <a:endParaRPr lang="en-GB" sz="2800" dirty="0"/>
          </a:p>
        </p:txBody>
      </p:sp>
    </p:spTree>
    <p:extLst>
      <p:ext uri="{BB962C8B-B14F-4D97-AF65-F5344CB8AC3E}">
        <p14:creationId xmlns:p14="http://schemas.microsoft.com/office/powerpoint/2010/main" val="101203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Velocipede (</a:t>
            </a:r>
            <a:r>
              <a:rPr lang="en-GB" dirty="0" err="1" smtClean="0"/>
              <a:t>BoneShaker</a:t>
            </a:r>
            <a:r>
              <a:rPr lang="en-GB" dirty="0" smtClean="0"/>
              <a:t>)</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196752"/>
            <a:ext cx="4347294" cy="479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034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65000"/>
                  </a:schemeClr>
                </a:solidFill>
              </a:rPr>
              <a:t>1817 1865 </a:t>
            </a:r>
            <a:r>
              <a:rPr lang="en-GB" dirty="0" smtClean="0"/>
              <a:t>1870</a:t>
            </a:r>
            <a:endParaRPr lang="en-GB" dirty="0"/>
          </a:p>
        </p:txBody>
      </p:sp>
      <p:sp>
        <p:nvSpPr>
          <p:cNvPr id="3" name="Content Placeholder 2"/>
          <p:cNvSpPr>
            <a:spLocks noGrp="1"/>
          </p:cNvSpPr>
          <p:nvPr>
            <p:ph idx="1"/>
          </p:nvPr>
        </p:nvSpPr>
        <p:spPr>
          <a:xfrm>
            <a:off x="822960" y="1100628"/>
            <a:ext cx="7520940" cy="4056564"/>
          </a:xfrm>
        </p:spPr>
        <p:txBody>
          <a:bodyPr>
            <a:noAutofit/>
          </a:bodyPr>
          <a:lstStyle/>
          <a:p>
            <a:r>
              <a:rPr lang="en-GB" sz="2800" dirty="0"/>
              <a:t>The High Wheel </a:t>
            </a:r>
            <a:r>
              <a:rPr lang="en-GB" sz="2800" dirty="0" smtClean="0"/>
              <a:t>Bicycle, the first </a:t>
            </a:r>
            <a:r>
              <a:rPr lang="en-GB" sz="2800" dirty="0"/>
              <a:t>all metal machine </a:t>
            </a:r>
            <a:r>
              <a:rPr lang="en-GB" sz="2800" dirty="0" smtClean="0"/>
              <a:t>appeared in 1870. </a:t>
            </a:r>
            <a:endParaRPr lang="en-GB" sz="2800" dirty="0"/>
          </a:p>
          <a:p>
            <a:r>
              <a:rPr lang="en-GB" sz="2800" dirty="0" smtClean="0"/>
              <a:t>Rubber </a:t>
            </a:r>
            <a:r>
              <a:rPr lang="en-GB" sz="2800" dirty="0"/>
              <a:t>tyres and the long spokes of the front wheel meant a smoother ride. </a:t>
            </a:r>
          </a:p>
          <a:p>
            <a:r>
              <a:rPr lang="en-GB" sz="2800" dirty="0"/>
              <a:t>The larger the wheel, the farther you could </a:t>
            </a:r>
            <a:r>
              <a:rPr lang="en-GB" sz="2800" dirty="0" smtClean="0"/>
              <a:t>travel with one push of the pedals. </a:t>
            </a:r>
          </a:p>
          <a:p>
            <a:r>
              <a:rPr lang="en-GB" sz="2800" dirty="0" smtClean="0"/>
              <a:t>This was the 1</a:t>
            </a:r>
            <a:r>
              <a:rPr lang="en-GB" sz="2800" baseline="30000" dirty="0" smtClean="0"/>
              <a:t>st</a:t>
            </a:r>
            <a:r>
              <a:rPr lang="en-GB" sz="2800" dirty="0" smtClean="0"/>
              <a:t> ‘bicycle’("</a:t>
            </a:r>
            <a:r>
              <a:rPr lang="en-GB" sz="2800" dirty="0"/>
              <a:t>two wheel"). </a:t>
            </a:r>
          </a:p>
          <a:p>
            <a:r>
              <a:rPr lang="en-GB" sz="2800" dirty="0" smtClean="0"/>
              <a:t>It cost </a:t>
            </a:r>
            <a:r>
              <a:rPr lang="en-GB" sz="2800" dirty="0"/>
              <a:t>an average worker six month's pay so were popular with rich young men.</a:t>
            </a:r>
          </a:p>
        </p:txBody>
      </p:sp>
    </p:spTree>
    <p:extLst>
      <p:ext uri="{BB962C8B-B14F-4D97-AF65-F5344CB8AC3E}">
        <p14:creationId xmlns:p14="http://schemas.microsoft.com/office/powerpoint/2010/main" val="8607395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555157"/>
            <a:ext cx="18954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16632"/>
            <a:ext cx="407670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59" y="116632"/>
            <a:ext cx="454342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3717032"/>
            <a:ext cx="2232248" cy="2308324"/>
          </a:xfrm>
          <a:prstGeom prst="rect">
            <a:avLst/>
          </a:prstGeom>
          <a:noFill/>
        </p:spPr>
        <p:txBody>
          <a:bodyPr wrap="square" rtlCol="0">
            <a:spAutoFit/>
          </a:bodyPr>
          <a:lstStyle/>
          <a:p>
            <a:r>
              <a:rPr lang="en-GB" sz="2400" b="1" dirty="0" smtClean="0"/>
              <a:t>The High Wheeled bicycle has a nickname, do you know what it is? </a:t>
            </a:r>
            <a:endParaRPr lang="en-GB" sz="2400" b="1"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719" y="201866"/>
            <a:ext cx="6237181" cy="5823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60232" y="4149080"/>
            <a:ext cx="1944216" cy="923330"/>
          </a:xfrm>
          <a:prstGeom prst="rect">
            <a:avLst/>
          </a:prstGeom>
          <a:noFill/>
        </p:spPr>
        <p:txBody>
          <a:bodyPr wrap="square" rtlCol="0">
            <a:spAutoFit/>
          </a:bodyPr>
          <a:lstStyle/>
          <a:p>
            <a:r>
              <a:rPr lang="en-GB" dirty="0" smtClean="0"/>
              <a:t>It was very easy to fall off! Can you think why? </a:t>
            </a:r>
            <a:endParaRPr lang="en-GB" dirty="0"/>
          </a:p>
        </p:txBody>
      </p:sp>
    </p:spTree>
    <p:extLst>
      <p:ext uri="{BB962C8B-B14F-4D97-AF65-F5344CB8AC3E}">
        <p14:creationId xmlns:p14="http://schemas.microsoft.com/office/powerpoint/2010/main" val="352914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85000"/>
                  </a:schemeClr>
                </a:solidFill>
              </a:rPr>
              <a:t>1817</a:t>
            </a:r>
            <a:r>
              <a:rPr lang="en-GB" dirty="0" smtClean="0">
                <a:solidFill>
                  <a:schemeClr val="bg1">
                    <a:lumMod val="50000"/>
                  </a:schemeClr>
                </a:solidFill>
              </a:rPr>
              <a:t> </a:t>
            </a:r>
            <a:r>
              <a:rPr lang="en-GB" dirty="0" smtClean="0">
                <a:solidFill>
                  <a:schemeClr val="bg1">
                    <a:lumMod val="75000"/>
                  </a:schemeClr>
                </a:solidFill>
              </a:rPr>
              <a:t>1865</a:t>
            </a:r>
            <a:r>
              <a:rPr lang="en-GB" dirty="0" smtClean="0">
                <a:solidFill>
                  <a:schemeClr val="bg1">
                    <a:lumMod val="50000"/>
                  </a:schemeClr>
                </a:solidFill>
              </a:rPr>
              <a:t> </a:t>
            </a:r>
            <a:r>
              <a:rPr lang="en-GB" dirty="0" smtClean="0">
                <a:solidFill>
                  <a:schemeClr val="bg1">
                    <a:lumMod val="65000"/>
                  </a:schemeClr>
                </a:solidFill>
              </a:rPr>
              <a:t>1870</a:t>
            </a:r>
            <a:r>
              <a:rPr lang="en-GB" dirty="0" smtClean="0">
                <a:solidFill>
                  <a:schemeClr val="bg1">
                    <a:lumMod val="50000"/>
                  </a:schemeClr>
                </a:solidFill>
              </a:rPr>
              <a:t> </a:t>
            </a:r>
            <a:r>
              <a:rPr lang="en-GB" dirty="0" smtClean="0"/>
              <a:t>1884</a:t>
            </a:r>
            <a:endParaRPr lang="en-GB" dirty="0"/>
          </a:p>
        </p:txBody>
      </p:sp>
      <p:sp>
        <p:nvSpPr>
          <p:cNvPr id="3" name="Content Placeholder 2"/>
          <p:cNvSpPr>
            <a:spLocks noGrp="1"/>
          </p:cNvSpPr>
          <p:nvPr>
            <p:ph idx="1"/>
          </p:nvPr>
        </p:nvSpPr>
        <p:spPr>
          <a:xfrm>
            <a:off x="822960" y="1100628"/>
            <a:ext cx="7565464" cy="4560620"/>
          </a:xfrm>
        </p:spPr>
        <p:txBody>
          <a:bodyPr>
            <a:noAutofit/>
          </a:bodyPr>
          <a:lstStyle/>
          <a:p>
            <a:r>
              <a:rPr lang="en-GB" sz="2800" dirty="0"/>
              <a:t>Women  found high wheeled bicycles and boneshakers </a:t>
            </a:r>
            <a:r>
              <a:rPr lang="en-GB" sz="2800" dirty="0" smtClean="0"/>
              <a:t>undignified, </a:t>
            </a:r>
            <a:r>
              <a:rPr lang="en-GB" sz="2800" dirty="0"/>
              <a:t>because in order to ride one they </a:t>
            </a:r>
            <a:r>
              <a:rPr lang="en-GB" sz="2800" dirty="0" smtClean="0"/>
              <a:t>had </a:t>
            </a:r>
            <a:r>
              <a:rPr lang="en-GB" sz="2800" dirty="0"/>
              <a:t>to </a:t>
            </a:r>
            <a:r>
              <a:rPr lang="en-GB" sz="2800" dirty="0" smtClean="0"/>
              <a:t>lift </a:t>
            </a:r>
            <a:r>
              <a:rPr lang="en-GB" sz="2800" dirty="0"/>
              <a:t>their skirts. </a:t>
            </a:r>
          </a:p>
          <a:p>
            <a:r>
              <a:rPr lang="en-GB" sz="2800" dirty="0"/>
              <a:t>Some women started to wear trousers, but this was seen as unacceptable. </a:t>
            </a:r>
          </a:p>
          <a:p>
            <a:r>
              <a:rPr lang="en-GB" sz="2800" dirty="0"/>
              <a:t>Trikes were invented, with a seat that allowed women to ride whilst still being dignified.</a:t>
            </a:r>
          </a:p>
        </p:txBody>
      </p:sp>
    </p:spTree>
    <p:extLst>
      <p:ext uri="{BB962C8B-B14F-4D97-AF65-F5344CB8AC3E}">
        <p14:creationId xmlns:p14="http://schemas.microsoft.com/office/powerpoint/2010/main" val="374859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Tour De France">
      <a:dk1>
        <a:sysClr val="windowText" lastClr="000000"/>
      </a:dk1>
      <a:lt1>
        <a:sysClr val="window" lastClr="FFFFFF"/>
      </a:lt1>
      <a:dk2>
        <a:srgbClr val="548DD4"/>
      </a:dk2>
      <a:lt2>
        <a:srgbClr val="FFFFFF"/>
      </a:lt2>
      <a:accent1>
        <a:srgbClr val="FF0000"/>
      </a:accent1>
      <a:accent2>
        <a:srgbClr val="FFFFFF"/>
      </a:accent2>
      <a:accent3>
        <a:srgbClr val="548DD4"/>
      </a:accent3>
      <a:accent4>
        <a:srgbClr val="FFFFFF"/>
      </a:accent4>
      <a:accent5>
        <a:srgbClr val="FF0000"/>
      </a:accent5>
      <a:accent6>
        <a:srgbClr val="548DD4"/>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our De France">
    <a:dk1>
      <a:sysClr val="windowText" lastClr="000000"/>
    </a:dk1>
    <a:lt1>
      <a:sysClr val="window" lastClr="FFFFFF"/>
    </a:lt1>
    <a:dk2>
      <a:srgbClr val="548DD4"/>
    </a:dk2>
    <a:lt2>
      <a:srgbClr val="FFFFFF"/>
    </a:lt2>
    <a:accent1>
      <a:srgbClr val="FF0000"/>
    </a:accent1>
    <a:accent2>
      <a:srgbClr val="FFFFFF"/>
    </a:accent2>
    <a:accent3>
      <a:srgbClr val="548DD4"/>
    </a:accent3>
    <a:accent4>
      <a:srgbClr val="FFFFFF"/>
    </a:accent4>
    <a:accent5>
      <a:srgbClr val="FF0000"/>
    </a:accent5>
    <a:accent6>
      <a:srgbClr val="548DD4"/>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170</TotalTime>
  <Words>1832</Words>
  <Application>Microsoft Office PowerPoint</Application>
  <PresentationFormat>On-screen Show (4:3)</PresentationFormat>
  <Paragraphs>88</Paragraphs>
  <Slides>22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Franklin Gothic Book</vt:lpstr>
      <vt:lpstr>Franklin Gothic Medium</vt:lpstr>
      <vt:lpstr>Tunga</vt:lpstr>
      <vt:lpstr>Wingdings</vt:lpstr>
      <vt:lpstr>Angles</vt:lpstr>
      <vt:lpstr>Where it all started…</vt:lpstr>
      <vt:lpstr>Bicycles – what wonderful machines!</vt:lpstr>
      <vt:lpstr>History of Bicycles</vt:lpstr>
      <vt:lpstr>Baron Von Drais’ Walking Machine</vt:lpstr>
      <vt:lpstr>1817 1865</vt:lpstr>
      <vt:lpstr>The Velocipede (BoneShaker)</vt:lpstr>
      <vt:lpstr>1817 1865 1870</vt:lpstr>
      <vt:lpstr>PowerPoint Presentation</vt:lpstr>
      <vt:lpstr>1817 1865 1870 1884</vt:lpstr>
      <vt:lpstr>A trike for women 1880s</vt:lpstr>
      <vt:lpstr>Girls used Tricycles too</vt:lpstr>
      <vt:lpstr>Quad bikes and Tandems</vt:lpstr>
      <vt:lpstr>1817 1865 1870 1880s 1885 </vt:lpstr>
      <vt:lpstr>The Rover 1885</vt:lpstr>
      <vt:lpstr>1817 1865 1870 1880s 1885 1894</vt:lpstr>
      <vt:lpstr>Bikes in the 20th Century</vt:lpstr>
      <vt:lpstr>PowerPoint Presentation</vt:lpstr>
      <vt:lpstr>PowerPoint Presentation</vt:lpstr>
      <vt:lpstr>PowerPoint Presentation</vt:lpstr>
      <vt:lpstr>BMX bicycles began in the 1970s</vt:lpstr>
      <vt:lpstr>Adding Gears to Bikes became popular in the 1980s</vt:lpstr>
      <vt:lpstr>Bicycle of 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it all started…</dc:title>
  <dc:creator>Lisa</dc:creator>
  <cp:lastModifiedBy>Chesworth, Katy S</cp:lastModifiedBy>
  <cp:revision>13</cp:revision>
  <dcterms:created xsi:type="dcterms:W3CDTF">2014-05-22T19:46:21Z</dcterms:created>
  <dcterms:modified xsi:type="dcterms:W3CDTF">2020-03-20T13:44:53Z</dcterms:modified>
</cp:coreProperties>
</file>