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7" r:id="rId3"/>
    <p:sldId id="276" r:id="rId4"/>
    <p:sldId id="258" r:id="rId5"/>
    <p:sldId id="260" r:id="rId6"/>
    <p:sldId id="274" r:id="rId7"/>
    <p:sldId id="271" r:id="rId8"/>
    <p:sldId id="283" r:id="rId9"/>
    <p:sldId id="270" r:id="rId10"/>
    <p:sldId id="269" r:id="rId11"/>
    <p:sldId id="272" r:id="rId12"/>
    <p:sldId id="281" r:id="rId13"/>
    <p:sldId id="278" r:id="rId14"/>
    <p:sldId id="279" r:id="rId15"/>
    <p:sldId id="280" r:id="rId16"/>
    <p:sldId id="277" r:id="rId17"/>
    <p:sldId id="282" r:id="rId18"/>
    <p:sldId id="273" r:id="rId19"/>
    <p:sldId id="275" r:id="rId20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94C10A-D095-49A5-8F9F-BDC22B8E17C2}" type="datetimeFigureOut">
              <a:rPr lang="en-US" smtClean="0"/>
              <a:pPr/>
              <a:t>3/20/2020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89A7F-D1F4-4DC5-B8FF-5ED2F72FF24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70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FB0A8E-E0BE-41F9-8131-9860E36FC3E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43E643-F1E8-4C2B-84C1-6447618219E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FC73AE-409F-410F-9B33-56644BF41C1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1EE6A2-8FE6-4F49-8BB5-55E9A35106F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0B1DE6-F3C7-42C5-94B3-7FF76FFC15E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D660F-F832-4936-A5E2-DF92F6384E9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D1231B-A23F-42F9-BDBA-65699ADDDA9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ABF52-B0F5-4773-B191-35F15C0C2F5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E6AD85-7FE1-45C4-A871-04E5F477DC3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66E213-D976-4DEE-AFA9-267F1BB129A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C2C63A-5101-4DAC-9EA2-39F0E9CEC7A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1FB0A8E-E0BE-41F9-8131-9860E36FC3E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GB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743E643-F1E8-4C2B-84C1-6447618219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C73AE-409F-410F-9B33-56644BF41C1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EE6A2-8FE6-4F49-8BB5-55E9A35106F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90B1DE6-F3C7-42C5-94B3-7FF76FFC15E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D660F-F832-4936-A5E2-DF92F6384E9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231B-A23F-42F9-BDBA-65699ADDDA9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F52-B0F5-4773-B191-35F15C0C2F5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AD85-7FE1-45C4-A871-04E5F477DC3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E213-D976-4DEE-AFA9-267F1BB129A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C63A-5101-4DAC-9EA2-39F0E9CEC7A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6DFAC9D-EEC9-4B5B-B6F0-A7D375A1F8E7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6DFAC9D-EEC9-4B5B-B6F0-A7D375A1F8E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upload.wikimedia.org/wikipedia/commons/8/8a/Bicycle_diagram-en.svg" TargetMode="Externa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upload.wikimedia.org/wikipedia/commons/a/a7/Ordinary_bicycle01.jpg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upload.wikimedia.org/wikipedia/commons/c/cd/Bicycle_Frame_Diagram-en.svg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aluminium%20extraction.mpg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hyperlink" Target="http://www.yenka.com/freecontent/item.action?quick=u0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upload.wikimedia.org/wikipedia/commons/5/52/A380-trent900.JPG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fiets83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3148" y="3857628"/>
            <a:ext cx="2378075" cy="2220912"/>
          </a:xfrm>
          <a:prstGeom prst="rect">
            <a:avLst/>
          </a:prstGeom>
          <a:noFill/>
        </p:spPr>
      </p:pic>
      <p:pic>
        <p:nvPicPr>
          <p:cNvPr id="3081" name="Picture 9" descr="fiets51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013" y="954066"/>
            <a:ext cx="2663825" cy="2252663"/>
          </a:xfrm>
          <a:prstGeom prst="rect">
            <a:avLst/>
          </a:prstGeom>
          <a:noFill/>
        </p:spPr>
      </p:pic>
      <p:pic>
        <p:nvPicPr>
          <p:cNvPr id="3083" name="Picture 11" descr="fiets52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12" y="4538683"/>
            <a:ext cx="2476500" cy="1819275"/>
          </a:xfrm>
          <a:prstGeom prst="rect">
            <a:avLst/>
          </a:prstGeom>
          <a:noFill/>
        </p:spPr>
      </p:pic>
      <p:pic>
        <p:nvPicPr>
          <p:cNvPr id="3085" name="Picture 13" descr="fiets616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16765" y="4791081"/>
            <a:ext cx="1584325" cy="1584325"/>
          </a:xfrm>
          <a:prstGeom prst="rect">
            <a:avLst/>
          </a:prstGeom>
          <a:noFill/>
        </p:spPr>
      </p:pic>
      <p:pic>
        <p:nvPicPr>
          <p:cNvPr id="3087" name="Picture 15" descr="fiets624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357166"/>
            <a:ext cx="3959225" cy="38354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14314" y="214290"/>
            <a:ext cx="8715404" cy="6500858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" y="5635649"/>
            <a:ext cx="8763000" cy="1222375"/>
          </a:xfrm>
        </p:spPr>
        <p:txBody>
          <a:bodyPr>
            <a:normAutofit/>
          </a:bodyPr>
          <a:lstStyle/>
          <a:p>
            <a:pPr algn="ctr"/>
            <a:r>
              <a:rPr lang="en-GB" sz="4400" dirty="0" smtClean="0"/>
              <a:t>LESSON 6 –</a:t>
            </a:r>
            <a:r>
              <a:rPr lang="en-GB" sz="4400" dirty="0" err="1" smtClean="0"/>
              <a:t>BICYCLEs</a:t>
            </a:r>
            <a:endParaRPr lang="en-GB" sz="4400" dirty="0"/>
          </a:p>
        </p:txBody>
      </p:sp>
      <p:pic>
        <p:nvPicPr>
          <p:cNvPr id="4" name="Picture 2" descr="File:Bicycle diagram-en.sv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l="2895" t="4918" b="6557"/>
          <a:stretch>
            <a:fillRect/>
          </a:stretch>
        </p:blipFill>
        <p:spPr bwMode="auto">
          <a:xfrm>
            <a:off x="857224" y="928670"/>
            <a:ext cx="7187328" cy="38576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ile:Ordinary bicycle01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571612"/>
            <a:ext cx="3667125" cy="36290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214942" y="1785926"/>
            <a:ext cx="3402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>
                <a:latin typeface="Calibri" pitchFamily="34" charset="0"/>
              </a:rPr>
              <a:t>“Penny farthing”</a:t>
            </a:r>
            <a:endParaRPr lang="en-GB" sz="3600" b="1" dirty="0">
              <a:latin typeface="Calibri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929190" y="2643182"/>
            <a:ext cx="3500462" cy="221457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i="1" dirty="0" smtClean="0"/>
              <a:t>This early bicycle had a steel frame.</a:t>
            </a:r>
            <a:endParaRPr lang="en-GB" sz="2400" i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pitchFamily="34" charset="0"/>
              </a:rPr>
              <a:t>A modern bicycle</a:t>
            </a:r>
            <a:endParaRPr lang="en-GB" dirty="0">
              <a:latin typeface="Calibri" pitchFamily="34" charset="0"/>
            </a:endParaRPr>
          </a:p>
        </p:txBody>
      </p:sp>
      <p:pic>
        <p:nvPicPr>
          <p:cNvPr id="16388" name="Picture 4" descr="File:Bicycle Frame Diagram-en.sv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1714488"/>
            <a:ext cx="4857784" cy="30813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357158" y="5214950"/>
            <a:ext cx="8286808" cy="14287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i="1" dirty="0" smtClean="0"/>
              <a:t>A modern bicycle has a frame made of </a:t>
            </a:r>
          </a:p>
          <a:p>
            <a:pPr algn="ctr"/>
            <a:r>
              <a:rPr lang="en-GB" sz="2400" i="1" dirty="0"/>
              <a:t>s</a:t>
            </a:r>
            <a:r>
              <a:rPr lang="en-GB" sz="2400" i="1" dirty="0" smtClean="0"/>
              <a:t>teel or aluminium</a:t>
            </a:r>
            <a:r>
              <a:rPr lang="en-GB" sz="2400" i="1" dirty="0"/>
              <a:t> </a:t>
            </a:r>
            <a:r>
              <a:rPr lang="en-GB" sz="2400" i="1" dirty="0" smtClean="0"/>
              <a:t>or titanium or carbon-fibre</a:t>
            </a:r>
            <a:endParaRPr lang="en-GB" sz="2400" i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Which bicycle is best?</a:t>
            </a:r>
            <a:endParaRPr lang="en-GB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Group work task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571604" y="7000900"/>
            <a:ext cx="6047489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>
                <a:latin typeface="Calibri" pitchFamily="34" charset="0"/>
              </a:rPr>
              <a:t>Read the cards to each other.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latin typeface="Calibri" pitchFamily="34" charset="0"/>
              </a:rPr>
              <a:t>Sort them into groups.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latin typeface="Calibri" pitchFamily="34" charset="0"/>
              </a:rPr>
              <a:t>Use the information to decide which bicycle </a:t>
            </a:r>
          </a:p>
          <a:p>
            <a:r>
              <a:rPr lang="en-GB" sz="2400" dirty="0" smtClean="0">
                <a:latin typeface="Calibri" pitchFamily="34" charset="0"/>
              </a:rPr>
              <a:t>  you would buy – be prepared to explain why.</a:t>
            </a:r>
            <a:endParaRPr lang="en-GB" sz="2400" dirty="0"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>
                <a:latin typeface="Calibri" pitchFamily="34" charset="0"/>
              </a:rPr>
              <a:t>Bicycle frames – which would you choose?</a:t>
            </a:r>
            <a:endParaRPr lang="en-GB" sz="3600" dirty="0">
              <a:latin typeface="Calibri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2766"/>
          <a:ext cx="8258202" cy="45578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37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63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63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63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25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01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5739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alibri" pitchFamily="34" charset="0"/>
                        </a:rPr>
                        <a:t>Bicycle</a:t>
                      </a:r>
                      <a:endParaRPr lang="en-GB" sz="20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latin typeface="Calibri" pitchFamily="34" charset="0"/>
                        </a:rPr>
                        <a:t>Expense</a:t>
                      </a:r>
                      <a:endParaRPr lang="en-GB" sz="20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alibri" pitchFamily="34" charset="0"/>
                        </a:rPr>
                        <a:t>Material</a:t>
                      </a:r>
                      <a:endParaRPr lang="en-GB" sz="20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alibri" pitchFamily="34" charset="0"/>
                        </a:rPr>
                        <a:t>Density</a:t>
                      </a:r>
                      <a:endParaRPr lang="en-GB" sz="20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alibri" pitchFamily="34" charset="0"/>
                        </a:rPr>
                        <a:t>Corrosion</a:t>
                      </a:r>
                      <a:endParaRPr lang="en-GB" sz="20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latin typeface="Calibri" pitchFamily="34" charset="0"/>
                        </a:rPr>
                        <a:t>Advantages</a:t>
                      </a:r>
                      <a:endParaRPr lang="en-GB" sz="1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7398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Jupiter Trailblazer </a:t>
                      </a:r>
                      <a:endParaRPr lang="en-GB" sz="1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latin typeface="Calibri" pitchFamily="34" charset="0"/>
                        </a:rPr>
                        <a:t>£79.99</a:t>
                      </a:r>
                      <a:endParaRPr lang="en-GB" sz="20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alibri" pitchFamily="34" charset="0"/>
                        </a:rPr>
                        <a:t>Steel</a:t>
                      </a:r>
                      <a:endParaRPr lang="en-GB" sz="20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err="1" smtClean="0">
                          <a:latin typeface="Wingdings" pitchFamily="2" charset="2"/>
                        </a:rPr>
                        <a:t>ttttt</a:t>
                      </a:r>
                      <a:endParaRPr lang="en-GB" sz="1800" b="1" dirty="0">
                        <a:latin typeface="Wingdings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err="1" smtClean="0">
                          <a:latin typeface="Wingdings" pitchFamily="2" charset="2"/>
                        </a:rPr>
                        <a:t>llll</a:t>
                      </a:r>
                      <a:endParaRPr lang="en-GB" sz="1800" b="1" dirty="0">
                        <a:latin typeface="Wingdings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latin typeface="Calibri" pitchFamily="34" charset="0"/>
                        </a:rPr>
                        <a:t>Steel is relatively cheap</a:t>
                      </a:r>
                      <a:endParaRPr lang="en-GB" sz="1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7398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/>
                        <a:t>Shockwave XT 920</a:t>
                      </a:r>
                      <a:endParaRPr lang="en-GB" sz="16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latin typeface="Calibri" pitchFamily="34" charset="0"/>
                        </a:rPr>
                        <a:t>£129.99</a:t>
                      </a:r>
                      <a:endParaRPr lang="en-GB" sz="20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alibri" pitchFamily="34" charset="0"/>
                        </a:rPr>
                        <a:t>Aluminium alloy</a:t>
                      </a:r>
                      <a:endParaRPr lang="en-GB" sz="20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err="1" smtClean="0">
                          <a:latin typeface="Wingdings" pitchFamily="2" charset="2"/>
                        </a:rPr>
                        <a:t>tt</a:t>
                      </a:r>
                      <a:endParaRPr lang="en-GB" sz="1800" b="1" dirty="0">
                        <a:latin typeface="Wingdings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err="1" smtClean="0">
                          <a:latin typeface="Wingdings" pitchFamily="2" charset="2"/>
                        </a:rPr>
                        <a:t>ll</a:t>
                      </a:r>
                      <a:endParaRPr lang="en-GB" sz="1800" b="1" dirty="0">
                        <a:latin typeface="Wingdings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latin typeface="Calibri" pitchFamily="34" charset="0"/>
                        </a:rPr>
                        <a:t>Aluminium is light-weight</a:t>
                      </a:r>
                      <a:endParaRPr lang="en-GB" sz="1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7398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/>
                        <a:t>Voodoo D-jab </a:t>
                      </a:r>
                      <a:endParaRPr lang="en-GB" sz="16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latin typeface="Calibri" pitchFamily="34" charset="0"/>
                        </a:rPr>
                        <a:t>£1499.99</a:t>
                      </a:r>
                      <a:endParaRPr lang="en-GB" sz="20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alibri" pitchFamily="34" charset="0"/>
                        </a:rPr>
                        <a:t>Titanium</a:t>
                      </a:r>
                      <a:endParaRPr lang="en-GB" sz="20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err="1" smtClean="0">
                          <a:latin typeface="Wingdings" pitchFamily="2" charset="2"/>
                        </a:rPr>
                        <a:t>ttt</a:t>
                      </a:r>
                      <a:endParaRPr lang="en-GB" sz="1800" b="1" dirty="0">
                        <a:latin typeface="Wingdings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latin typeface="Wingdings" pitchFamily="2" charset="2"/>
                        </a:rPr>
                        <a:t>l</a:t>
                      </a:r>
                      <a:endParaRPr lang="en-GB" sz="1800" b="1" dirty="0">
                        <a:latin typeface="Wingdings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latin typeface="Calibri" pitchFamily="34" charset="0"/>
                        </a:rPr>
                        <a:t>Titanium is very</a:t>
                      </a:r>
                      <a:r>
                        <a:rPr lang="en-GB" sz="1800" b="1" baseline="0" dirty="0" smtClean="0">
                          <a:latin typeface="Calibri" pitchFamily="34" charset="0"/>
                        </a:rPr>
                        <a:t> s</a:t>
                      </a:r>
                      <a:r>
                        <a:rPr lang="en-GB" sz="1800" b="1" dirty="0" smtClean="0">
                          <a:latin typeface="Calibri" pitchFamily="34" charset="0"/>
                        </a:rPr>
                        <a:t>trong</a:t>
                      </a:r>
                      <a:endParaRPr lang="en-GB" sz="1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1286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err="1" smtClean="0"/>
                        <a:t>Carrera</a:t>
                      </a:r>
                      <a:r>
                        <a:rPr lang="en-GB" sz="1600" b="1" dirty="0" smtClean="0"/>
                        <a:t> XC Titan 08 </a:t>
                      </a:r>
                      <a:endParaRPr lang="en-GB" sz="16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latin typeface="Calibri" pitchFamily="34" charset="0"/>
                        </a:rPr>
                        <a:t>£899.99</a:t>
                      </a:r>
                      <a:endParaRPr lang="en-GB" sz="20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Calibri" pitchFamily="34" charset="0"/>
                        </a:rPr>
                        <a:t>Carbon-fibre</a:t>
                      </a:r>
                      <a:endParaRPr lang="en-GB" sz="20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latin typeface="Wingdings" pitchFamily="2" charset="2"/>
                        </a:rPr>
                        <a:t>t</a:t>
                      </a:r>
                      <a:endParaRPr lang="en-GB" sz="1800" b="1" dirty="0">
                        <a:latin typeface="Wingdings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latin typeface="Wingdings" pitchFamily="2" charset="2"/>
                        </a:rPr>
                        <a:t>l</a:t>
                      </a:r>
                      <a:endParaRPr lang="en-GB" sz="1800" b="1" dirty="0">
                        <a:latin typeface="Wingdings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latin typeface="Calibri" pitchFamily="34" charset="0"/>
                        </a:rPr>
                        <a:t>Carbon-fibre is light weight and strong</a:t>
                      </a:r>
                      <a:endParaRPr lang="en-GB" sz="1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metal is best?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9940414"/>
              </p:ext>
            </p:extLst>
          </p:nvPr>
        </p:nvGraphicFramePr>
        <p:xfrm>
          <a:off x="457200" y="1600200"/>
          <a:ext cx="8219256" cy="456510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95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5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4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48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41276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Metal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Used</a:t>
                      </a:r>
                      <a:r>
                        <a:rPr lang="en-GB" baseline="0" dirty="0" smtClean="0"/>
                        <a:t> for…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Good points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Bad points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1276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Aluminium</a:t>
                      </a:r>
                      <a:endParaRPr lang="en-GB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1276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Titanium</a:t>
                      </a:r>
                      <a:endParaRPr lang="en-GB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1276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/>
                        <a:t>Steel</a:t>
                      </a:r>
                      <a:endParaRPr lang="en-GB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470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pitchFamily="34" charset="0"/>
              </a:rPr>
              <a:t>Steel – Aluminium – Titanium</a:t>
            </a:r>
            <a:endParaRPr lang="en-GB" dirty="0">
              <a:latin typeface="Calibri" pitchFamily="34" charset="0"/>
            </a:endParaRPr>
          </a:p>
        </p:txBody>
      </p:sp>
      <p:pic>
        <p:nvPicPr>
          <p:cNvPr id="16388" name="Picture 4" descr="File:Bicycle Frame Diagram-en.sv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1714488"/>
            <a:ext cx="4857784" cy="30813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357158" y="5214950"/>
            <a:ext cx="8286808" cy="14287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i="1" dirty="0" smtClean="0"/>
              <a:t>Why are aluminium and titanium more </a:t>
            </a:r>
          </a:p>
          <a:p>
            <a:pPr algn="ctr"/>
            <a:r>
              <a:rPr lang="en-GB" sz="2800" i="1" dirty="0" smtClean="0"/>
              <a:t>expensive than steel?</a:t>
            </a:r>
            <a:endParaRPr lang="en-GB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://www.substech.com/dokuwiki/lib/exe/fetch.php?w=&amp;h=&amp;cache=cache&amp;media=aluminum_extracti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5967" y="678921"/>
            <a:ext cx="5072066" cy="3893087"/>
          </a:xfrm>
          <a:prstGeom prst="rect">
            <a:avLst/>
          </a:prstGeom>
          <a:noFill/>
        </p:spPr>
      </p:pic>
      <p:sp>
        <p:nvSpPr>
          <p:cNvPr id="5" name="Rounded Rectangle 4"/>
          <p:cNvSpPr/>
          <p:nvPr/>
        </p:nvSpPr>
        <p:spPr>
          <a:xfrm>
            <a:off x="285720" y="5000636"/>
            <a:ext cx="8429684" cy="150019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latin typeface="Calibri" pitchFamily="34" charset="0"/>
              </a:rPr>
              <a:t>Aluminium is expensive to extract from  its ore.</a:t>
            </a:r>
          </a:p>
          <a:p>
            <a:pPr algn="ctr"/>
            <a:r>
              <a:rPr lang="en-GB" sz="2400" dirty="0" smtClean="0">
                <a:latin typeface="Calibri" pitchFamily="34" charset="0"/>
              </a:rPr>
              <a:t>The </a:t>
            </a:r>
            <a:r>
              <a:rPr lang="en-GB" sz="2400" b="1" dirty="0" smtClean="0">
                <a:solidFill>
                  <a:srgbClr val="FF0000"/>
                </a:solidFill>
                <a:latin typeface="Calibri" pitchFamily="34" charset="0"/>
              </a:rPr>
              <a:t>electrolysis</a:t>
            </a:r>
            <a:r>
              <a:rPr lang="en-GB" sz="2400" dirty="0" smtClean="0">
                <a:latin typeface="Calibri" pitchFamily="34" charset="0"/>
              </a:rPr>
              <a:t> must run 24 hours a day, using massive amounts of electricity and heat. </a:t>
            </a:r>
            <a:endParaRPr lang="en-GB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oho-titanium.co.jp/en/products/img/sponge/koutei_img.gif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285728"/>
            <a:ext cx="5879897" cy="42862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ounded Rectangle 3"/>
          <p:cNvSpPr/>
          <p:nvPr/>
        </p:nvSpPr>
        <p:spPr>
          <a:xfrm>
            <a:off x="285720" y="5000636"/>
            <a:ext cx="8429684" cy="166872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latin typeface="Calibri" pitchFamily="34" charset="0"/>
              </a:rPr>
              <a:t>There are many steps in the extraction of titanium from it’s ore – including the extraction of magnesium by</a:t>
            </a:r>
            <a:r>
              <a:rPr lang="en-GB" sz="2400" b="1" dirty="0" smtClean="0">
                <a:solidFill>
                  <a:srgbClr val="FF0000"/>
                </a:solidFill>
                <a:latin typeface="Calibri" pitchFamily="34" charset="0"/>
              </a:rPr>
              <a:t> electrolysis</a:t>
            </a:r>
            <a:r>
              <a:rPr lang="en-GB" sz="2400" dirty="0" smtClean="0">
                <a:latin typeface="Calibri" pitchFamily="34" charset="0"/>
              </a:rPr>
              <a:t>!</a:t>
            </a:r>
          </a:p>
          <a:p>
            <a:pPr algn="ctr"/>
            <a:r>
              <a:rPr lang="en-GB" sz="2400" dirty="0" smtClean="0">
                <a:latin typeface="Calibri" pitchFamily="34" charset="0"/>
              </a:rPr>
              <a:t>Then you have to do </a:t>
            </a:r>
            <a:r>
              <a:rPr lang="en-GB" sz="2400" b="1" dirty="0" smtClean="0">
                <a:solidFill>
                  <a:srgbClr val="FF0000"/>
                </a:solidFill>
                <a:latin typeface="Calibri" pitchFamily="34" charset="0"/>
              </a:rPr>
              <a:t>displacement</a:t>
            </a:r>
            <a:r>
              <a:rPr lang="en-GB" sz="2400" dirty="0" smtClean="0">
                <a:latin typeface="Calibri" pitchFamily="34" charset="0"/>
              </a:rPr>
              <a:t> using the magnesium.</a:t>
            </a:r>
          </a:p>
          <a:p>
            <a:pPr algn="ctr"/>
            <a:r>
              <a:rPr lang="en-GB" sz="2400" dirty="0" smtClean="0">
                <a:latin typeface="Calibri" pitchFamily="34" charset="0"/>
              </a:rPr>
              <a:t>Each step requires a lot of energy – which costs money…</a:t>
            </a:r>
            <a:endParaRPr lang="en-GB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pitchFamily="34" charset="0"/>
              </a:rPr>
              <a:t>Extracting aluminium and titanium</a:t>
            </a:r>
            <a:endParaRPr lang="en-GB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Calibri" pitchFamily="34" charset="0"/>
              </a:rPr>
              <a:t>Why is aluminium more expensive than steel?</a:t>
            </a:r>
          </a:p>
          <a:p>
            <a:endParaRPr lang="en-GB" dirty="0" smtClean="0">
              <a:latin typeface="Calibri" pitchFamily="34" charset="0"/>
            </a:endParaRPr>
          </a:p>
          <a:p>
            <a:r>
              <a:rPr lang="en-GB" dirty="0" smtClean="0">
                <a:latin typeface="Calibri" pitchFamily="34" charset="0"/>
              </a:rPr>
              <a:t>Why is titanium so expensive?</a:t>
            </a:r>
          </a:p>
          <a:p>
            <a:endParaRPr lang="en-GB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215206" y="285728"/>
            <a:ext cx="154882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800" dirty="0" smtClean="0"/>
              <a:t>2000 AD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367020" y="5824855"/>
            <a:ext cx="6409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We use </a:t>
            </a:r>
            <a:r>
              <a:rPr lang="en-GB" sz="2400" u="sng" dirty="0" smtClean="0"/>
              <a:t>aluminium</a:t>
            </a:r>
            <a:r>
              <a:rPr lang="en-GB" sz="2400" dirty="0" smtClean="0"/>
              <a:t> and titanium for bicycles…</a:t>
            </a:r>
            <a:endParaRPr lang="en-GB" sz="2400" dirty="0"/>
          </a:p>
        </p:txBody>
      </p:sp>
      <p:pic>
        <p:nvPicPr>
          <p:cNvPr id="27650" name="Picture 2" descr="http://www.islandsportshop.com/Images/frev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0968" y="1427843"/>
            <a:ext cx="4822065" cy="40023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215206" y="285728"/>
            <a:ext cx="154882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800" dirty="0" smtClean="0"/>
              <a:t>2000 AD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248561" y="5824855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…and drinks cans</a:t>
            </a:r>
            <a:endParaRPr lang="en-GB" sz="2400" dirty="0"/>
          </a:p>
        </p:txBody>
      </p:sp>
      <p:pic>
        <p:nvPicPr>
          <p:cNvPr id="26626" name="Picture 2" descr="http://www.basingstoke.gov.uk/NR/rdonlyres/1F4FB7E4-8D99-4905-A7A5-DF3512AA89AE/0/alucan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771639"/>
            <a:ext cx="4143404" cy="33147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215206" y="285728"/>
            <a:ext cx="154882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800" dirty="0" smtClean="0"/>
              <a:t>2000 AD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695251" y="5824855"/>
            <a:ext cx="5753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u="sng" dirty="0" smtClean="0"/>
              <a:t>Titanium</a:t>
            </a:r>
            <a:r>
              <a:rPr lang="en-GB" sz="2400" dirty="0" smtClean="0"/>
              <a:t> for planes and space shuttles…</a:t>
            </a:r>
            <a:endParaRPr lang="en-GB" sz="2400" dirty="0"/>
          </a:p>
        </p:txBody>
      </p:sp>
      <p:pic>
        <p:nvPicPr>
          <p:cNvPr id="24578" name="Picture 2" descr="Image:A380-trent90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3570" y="1107305"/>
            <a:ext cx="5476860" cy="41076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00166" y="857232"/>
            <a:ext cx="5857916" cy="25717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Aluminium is used for drinks cans and bicycle frames </a:t>
            </a:r>
            <a:r>
              <a:rPr lang="en-GB" sz="2400" b="1" dirty="0" smtClean="0">
                <a:solidFill>
                  <a:srgbClr val="7030A0"/>
                </a:solidFill>
              </a:rPr>
              <a:t>because....</a:t>
            </a:r>
            <a:endParaRPr lang="en-GB" sz="2400" b="1" dirty="0">
              <a:solidFill>
                <a:srgbClr val="7030A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428728" y="3714752"/>
            <a:ext cx="5857916" cy="257176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Titanium is used for jet engines in aeroplanes and space shuttles </a:t>
            </a:r>
            <a:r>
              <a:rPr lang="en-GB" sz="2400" b="1" dirty="0" smtClean="0">
                <a:solidFill>
                  <a:srgbClr val="7030A0"/>
                </a:solidFill>
              </a:rPr>
              <a:t>because….</a:t>
            </a:r>
            <a:endParaRPr lang="en-GB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00166" y="857232"/>
            <a:ext cx="5857916" cy="25717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Aluminium is used for drinks cans and bicycle frames </a:t>
            </a:r>
            <a:r>
              <a:rPr lang="en-GB" sz="2400" b="1" dirty="0" smtClean="0">
                <a:solidFill>
                  <a:srgbClr val="7030A0"/>
                </a:solidFill>
              </a:rPr>
              <a:t>because it is light-weight and non-corrosive.</a:t>
            </a:r>
            <a:endParaRPr lang="en-GB" sz="2400" b="1" dirty="0">
              <a:solidFill>
                <a:srgbClr val="7030A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428728" y="3714752"/>
            <a:ext cx="5857916" cy="257176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Titanium is used for jet engines in aeroplanes and space shuttles </a:t>
            </a:r>
            <a:r>
              <a:rPr lang="en-GB" sz="2400" b="1" dirty="0" smtClean="0">
                <a:solidFill>
                  <a:srgbClr val="7030A0"/>
                </a:solidFill>
              </a:rPr>
              <a:t>because it is lightweight and very strong.</a:t>
            </a:r>
            <a:endParaRPr lang="en-GB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pitchFamily="34" charset="0"/>
              </a:rPr>
              <a:t>Extracting aluminium and titanium</a:t>
            </a:r>
            <a:endParaRPr lang="en-GB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Calibri" pitchFamily="34" charset="0"/>
              </a:rPr>
              <a:t>Why is aluminium more expensive than steel?</a:t>
            </a:r>
          </a:p>
          <a:p>
            <a:endParaRPr lang="en-GB" dirty="0" smtClean="0">
              <a:latin typeface="Calibri" pitchFamily="34" charset="0"/>
            </a:endParaRPr>
          </a:p>
          <a:p>
            <a:r>
              <a:rPr lang="en-GB" dirty="0" smtClean="0">
                <a:latin typeface="Calibri" pitchFamily="34" charset="0"/>
              </a:rPr>
              <a:t>Why is titanium so expensive?</a:t>
            </a:r>
          </a:p>
          <a:p>
            <a:endParaRPr lang="en-GB" dirty="0" smtClean="0">
              <a:latin typeface="Calibri" pitchFamily="34" charset="0"/>
            </a:endParaRPr>
          </a:p>
          <a:p>
            <a:r>
              <a:rPr lang="en-GB" dirty="0" smtClean="0">
                <a:latin typeface="Calibri" pitchFamily="34" charset="0"/>
              </a:rPr>
              <a:t>What are the useful properties of aluminium and titanium?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18110"/>
          </a:xfrm>
        </p:spPr>
        <p:txBody>
          <a:bodyPr>
            <a:normAutofit/>
          </a:bodyPr>
          <a:lstStyle/>
          <a:p>
            <a:r>
              <a:rPr lang="en-GB" dirty="0" smtClean="0"/>
              <a:t>Extraction of aluminium and titanium is expensive because there are many stages in the processes and much energy is needed.</a:t>
            </a:r>
          </a:p>
          <a:p>
            <a:endParaRPr lang="en-GB" dirty="0" smtClean="0"/>
          </a:p>
          <a:p>
            <a:r>
              <a:rPr lang="en-GB" dirty="0" smtClean="0"/>
              <a:t>Aluminium and titanium are useful because they have a lower density than other metals and they are resistant to corrosion.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492</TotalTime>
  <Words>408</Words>
  <Application>Microsoft Office PowerPoint</Application>
  <PresentationFormat>On-screen Show (4:3)</PresentationFormat>
  <Paragraphs>83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Franklin Gothic Book</vt:lpstr>
      <vt:lpstr>Franklin Gothic Medium</vt:lpstr>
      <vt:lpstr>Wingdings</vt:lpstr>
      <vt:lpstr>Wingdings 2</vt:lpstr>
      <vt:lpstr>Default Design</vt:lpstr>
      <vt:lpstr>Trek</vt:lpstr>
      <vt:lpstr>PowerPoint Presentation</vt:lpstr>
      <vt:lpstr>LESSON 6 –BICYCLEs</vt:lpstr>
      <vt:lpstr>PowerPoint Presentation</vt:lpstr>
      <vt:lpstr>A modern bicycle</vt:lpstr>
      <vt:lpstr>Group work task</vt:lpstr>
      <vt:lpstr>Bicycle frames – which would you choose?</vt:lpstr>
      <vt:lpstr>Which metal is best?</vt:lpstr>
      <vt:lpstr>Steel – Aluminium – Titanium</vt:lpstr>
      <vt:lpstr>PowerPoint Presentation</vt:lpstr>
      <vt:lpstr>PowerPoint Presentation</vt:lpstr>
      <vt:lpstr>Extracting aluminium and titanium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Extracting aluminium and titanium</vt:lpstr>
      <vt:lpstr>SUMMARY</vt:lpstr>
    </vt:vector>
  </TitlesOfParts>
  <Company>Churchill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Chesworth, Katy S</cp:lastModifiedBy>
  <cp:revision>77</cp:revision>
  <dcterms:created xsi:type="dcterms:W3CDTF">2005-11-03T13:42:08Z</dcterms:created>
  <dcterms:modified xsi:type="dcterms:W3CDTF">2020-03-20T13:44:23Z</dcterms:modified>
</cp:coreProperties>
</file>